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6858000" cx="12192000"/>
  <p:notesSz cx="6858000" cy="9144000"/>
  <p:embeddedFontLst>
    <p:embeddedFont>
      <p:font typeface="Dosis"/>
      <p:regular r:id="rId39"/>
      <p:bold r:id="rId40"/>
    </p:embeddedFont>
    <p:embeddedFont>
      <p:font typeface="Roboto"/>
      <p:regular r:id="rId41"/>
      <p:bold r:id="rId42"/>
      <p:italic r:id="rId43"/>
      <p:boldItalic r:id="rId44"/>
    </p:embeddedFont>
    <p:embeddedFont>
      <p:font typeface="Proxima Nova"/>
      <p:regular r:id="rId45"/>
      <p:bold r:id="rId46"/>
      <p:italic r:id="rId47"/>
      <p:boldItalic r:id="rId48"/>
    </p:embeddedFont>
    <p:embeddedFont>
      <p:font typeface="Montserrat"/>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3" roundtripDataSignature="AMtx7mjJ9hfu4KFqYtkRHo00oLtNvy3Kcg=="/>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4" name="Hendra Hadhil Choir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0486D23-BFC0-41FA-A4EF-2878245633F8}">
  <a:tblStyle styleId="{20486D23-BFC0-41FA-A4EF-2878245633F8}"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3E71757-B9B6-41E9-BBFE-6A3C9F48A23D}"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Dosis-bold.fntdata"/><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ProximaNova-bold.fntdata"/><Relationship Id="rId45" Type="http://schemas.openxmlformats.org/officeDocument/2006/relationships/font" Target="fonts/ProximaNova-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font" Target="fonts/ProximaNova-boldItalic.fntdata"/><Relationship Id="rId47" Type="http://schemas.openxmlformats.org/officeDocument/2006/relationships/font" Target="fonts/ProximaNova-italic.fntdata"/><Relationship Id="rId49" Type="http://schemas.openxmlformats.org/officeDocument/2006/relationships/font" Target="fonts/Montserrat-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Dosis-regular.fntdata"/><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ontserrat-italic.fntdata"/><Relationship Id="rId50" Type="http://schemas.openxmlformats.org/officeDocument/2006/relationships/font" Target="fonts/Montserrat-bold.fntdata"/><Relationship Id="rId53" Type="http://customschemas.google.com/relationships/presentationmetadata" Target="metadata"/><Relationship Id="rId52" Type="http://schemas.openxmlformats.org/officeDocument/2006/relationships/font" Target="fonts/Montserrat-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1-27T13:48:01.111">
    <p:pos x="656" y="856"/>
    <p:text>akurasi model sebaiknya tidak dijadikan business metrics, karena ini untuk evaluasi model, bukan evaluasi bisnis</p:text>
    <p:extLst>
      <p:ext uri="{C676402C-5697-4E1C-873F-D02D1690AC5C}">
        <p15:threadingInfo timeZoneBias="0"/>
      </p:ext>
      <p:ext uri="http://customooxmlschemas.google.com/">
        <go:slidesCustomData xmlns:go="http://customooxmlschemas.google.com/" commentPostId="AAAAU0o_frc"/>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2-01-27T13:49:21.309">
    <p:pos x="3301" y="3375"/>
    <p:text>ini apa maksudnya?</p:text>
    <p:extLst>
      <p:ext uri="{C676402C-5697-4E1C-873F-D02D1690AC5C}">
        <p15:threadingInfo timeZoneBias="0"/>
      </p:ext>
      <p:ext uri="http://customooxmlschemas.google.com/">
        <go:slidesCustomData xmlns:go="http://customooxmlschemas.google.com/" commentPostId="AAAAU0o_frg"/>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2-01-27T13:59:41.592">
    <p:pos x="358" y="3903"/>
    <p:text>kalo sudah tau ini top 10 mobil paling laku, terus kenapa?
jelaskan juga action/rekomendasinya</p:text>
    <p:extLst>
      <p:ext uri="{C676402C-5697-4E1C-873F-D02D1690AC5C}">
        <p15:threadingInfo timeZoneBias="0"/>
      </p:ext>
      <p:ext uri="http://customooxmlschemas.google.com/">
        <go:slidesCustomData xmlns:go="http://customooxmlschemas.google.com/" commentPostId="AAAAU0pBAfQ"/>
      </p:ext>
    </p:extLs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2-01-27T14:02:11.370">
    <p:pos x="1524" y="1299"/>
    <p:text>di sini, rekomendasinya hanya terfokus pada pemanfaatan model ML yang sudah dibuat,
lebih bagus lagi jika ada rekomendasi bisnis yang berdasarkan insight yang diperoleh.</p:text>
    <p:extLst>
      <p:ext uri="{C676402C-5697-4E1C-873F-D02D1690AC5C}">
        <p15:threadingInfo timeZoneBias="0"/>
      </p:ext>
      <p:ext uri="http://customooxmlschemas.google.com/">
        <go:slidesCustomData xmlns:go="http://customooxmlschemas.google.com/" commentPostId="AAAAU0pBAfU"/>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0f730f25f2_0_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3" name="Google Shape;243;g10f730f25f2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1081061fff_0_2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1" name="Google Shape;251;g11081061fff_0_2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1081061fff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2" name="Google Shape;262;g11081061ff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1081061fff_0_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2" name="Google Shape;282;g11081061fff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1081061fff_0_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9" name="Google Shape;299;g11081061fff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1081061fff_0_1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3" name="Google Shape;313;g11081061fff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1081061fff_0_1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8" name="Google Shape;328;g11081061fff_0_1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1081061fff_0_2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7" name="Google Shape;347;g11081061fff_0_2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0f123aec05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8" name="Google Shape;358;g10f123aec0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0f03c2ec70_4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7" name="Google Shape;377;g10f03c2ec70_4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0f03c2ec70_1_1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 name="Google Shape;104;g10f03c2ec70_1_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1081061fff_0_2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5" name="Google Shape;395;g11081061fff_0_2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0f730f25f2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6" name="Google Shape;406;g10f730f25f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0f730f25f2_0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0" name="Google Shape;420;g10f730f25f2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0f730f25f2_0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2" name="Google Shape;442;g10f730f25f2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1081061fff_0_1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1" name="Google Shape;451;g11081061fff_0_1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1081061fff_0_1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2" name="Google Shape;462;g11081061fff_0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090c327b23_0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Dengan penggunaan model ini akan meningkatkan kepercayaan cust</a:t>
            </a:r>
            <a:endParaRPr/>
          </a:p>
        </p:txBody>
      </p:sp>
      <p:sp>
        <p:nvSpPr>
          <p:cNvPr id="477" name="Google Shape;477;g1090c327b23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1081061fff_0_1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9" name="Google Shape;489;g11081061fff_0_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0fb99450e0_1_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0" name="Google Shape;510;g10fb99450e0_1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0f03c2ec70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5" name="Google Shape;535;g10f03c2ec70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0e866f10b8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 name="Google Shape;123;g10e866f10b8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0f4b361461_1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9" name="Google Shape;549;g10f4b361461_1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10c7b1cb31_1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000">
                <a:solidFill>
                  <a:srgbClr val="202124"/>
                </a:solidFill>
                <a:highlight>
                  <a:srgbClr val="FFFFFF"/>
                </a:highlight>
                <a:latin typeface="Roboto"/>
                <a:ea typeface="Roboto"/>
                <a:cs typeface="Roboto"/>
                <a:sym typeface="Roboto"/>
              </a:rPr>
              <a:t>Sumber OTOSIA.COM</a:t>
            </a:r>
            <a:endParaRPr sz="1000">
              <a:solidFill>
                <a:srgbClr val="202124"/>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400"/>
              <a:buNone/>
            </a:pPr>
            <a:r>
              <a:rPr lang="en-US" sz="1000">
                <a:solidFill>
                  <a:srgbClr val="202124"/>
                </a:solidFill>
                <a:highlight>
                  <a:srgbClr val="FFFFFF"/>
                </a:highlight>
                <a:latin typeface="Roboto"/>
                <a:ea typeface="Roboto"/>
                <a:cs typeface="Roboto"/>
                <a:sym typeface="Roboto"/>
              </a:rPr>
              <a:t>Orang-orang Amerika lebih menyukai menggunakan mobil bekas dari pada membeli mobil baru</a:t>
            </a:r>
            <a:endParaRPr sz="1000">
              <a:solidFill>
                <a:srgbClr val="202124"/>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400"/>
              <a:buNone/>
            </a:pPr>
            <a:r>
              <a:rPr lang="en-US" sz="1000">
                <a:solidFill>
                  <a:srgbClr val="202124"/>
                </a:solidFill>
                <a:highlight>
                  <a:srgbClr val="FFFFFF"/>
                </a:highlight>
                <a:latin typeface="Roboto"/>
                <a:ea typeface="Roboto"/>
                <a:cs typeface="Roboto"/>
                <a:sym typeface="Roboto"/>
              </a:rPr>
              <a:t>Rata-rata usia pakai mobil mencapai 11,9 tahun (Studi IHS Market)</a:t>
            </a:r>
            <a:endParaRPr sz="1000">
              <a:solidFill>
                <a:srgbClr val="202124"/>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400"/>
              <a:buNone/>
            </a:pPr>
            <a:r>
              <a:rPr lang="en-US" sz="1000">
                <a:solidFill>
                  <a:srgbClr val="202124"/>
                </a:solidFill>
                <a:highlight>
                  <a:srgbClr val="FFFFFF"/>
                </a:highlight>
                <a:latin typeface="Roboto"/>
                <a:ea typeface="Roboto"/>
                <a:cs typeface="Roboto"/>
                <a:sym typeface="Roboto"/>
              </a:rPr>
              <a:t>Ada beberapa yang memakai mobil dengan usia mencapai 16 tahun</a:t>
            </a:r>
            <a:endParaRPr/>
          </a:p>
        </p:txBody>
      </p:sp>
      <p:sp>
        <p:nvSpPr>
          <p:cNvPr id="563" name="Google Shape;563;g110c7b1cb31_1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10effe9074_4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9" name="Google Shape;579;g110effe9074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090b93fdb2_0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 name="Google Shape;135;g1090b93fdb2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1081061fff_0_2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 name="Google Shape;148;g11081061fff_0_2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0f6ed49521_7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data survey eksternal</a:t>
            </a:r>
            <a:endParaRPr/>
          </a:p>
        </p:txBody>
      </p:sp>
      <p:sp>
        <p:nvSpPr>
          <p:cNvPr id="159" name="Google Shape;159;g10f6ed49521_7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0e866f10b8_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3" name="Google Shape;173;g10e866f10b8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090b93fdb2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4" name="Google Shape;184;g1090b93fdb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090b93ffbd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2" name="Google Shape;212;g1090b93ffbd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Judul" type="title">
  <p:cSld name="TITLE">
    <p:spTree>
      <p:nvGrpSpPr>
        <p:cNvPr id="15" name="Shape 15"/>
        <p:cNvGrpSpPr/>
        <p:nvPr/>
      </p:nvGrpSpPr>
      <p:grpSpPr>
        <a:xfrm>
          <a:off x="0" y="0"/>
          <a:ext cx="0" cy="0"/>
          <a:chOff x="0" y="0"/>
          <a:chExt cx="0" cy="0"/>
        </a:xfrm>
      </p:grpSpPr>
      <p:sp>
        <p:nvSpPr>
          <p:cNvPr id="16" name="Google Shape;16;p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udul dan Teks Vertikal" type="vertTx">
  <p:cSld name="VERTICAL_TEXT">
    <p:spTree>
      <p:nvGrpSpPr>
        <p:cNvPr id="72" name="Shape 72"/>
        <p:cNvGrpSpPr/>
        <p:nvPr/>
      </p:nvGrpSpPr>
      <p:grpSpPr>
        <a:xfrm>
          <a:off x="0" y="0"/>
          <a:ext cx="0" cy="0"/>
          <a:chOff x="0" y="0"/>
          <a:chExt cx="0" cy="0"/>
        </a:xfrm>
      </p:grpSpPr>
      <p:sp>
        <p:nvSpPr>
          <p:cNvPr id="73" name="Google Shape;73;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8"/>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udul Vertikal dan Teks" type="vertTitleAndTx">
  <p:cSld name="VERTICAL_TITLE_AND_VERTICAL_TEXT">
    <p:spTree>
      <p:nvGrpSpPr>
        <p:cNvPr id="78" name="Shape 78"/>
        <p:cNvGrpSpPr/>
        <p:nvPr/>
      </p:nvGrpSpPr>
      <p:grpSpPr>
        <a:xfrm>
          <a:off x="0" y="0"/>
          <a:ext cx="0" cy="0"/>
          <a:chOff x="0" y="0"/>
          <a:chExt cx="0" cy="0"/>
        </a:xfrm>
      </p:grpSpPr>
      <p:sp>
        <p:nvSpPr>
          <p:cNvPr id="79" name="Google Shape;79;p1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udul dan Konten" type="obj">
  <p:cSld name="OBJECT">
    <p:spTree>
      <p:nvGrpSpPr>
        <p:cNvPr id="21" name="Shape 21"/>
        <p:cNvGrpSpPr/>
        <p:nvPr/>
      </p:nvGrpSpPr>
      <p:grpSpPr>
        <a:xfrm>
          <a:off x="0" y="0"/>
          <a:ext cx="0" cy="0"/>
          <a:chOff x="0" y="0"/>
          <a:chExt cx="0" cy="0"/>
        </a:xfrm>
      </p:grpSpPr>
      <p:sp>
        <p:nvSpPr>
          <p:cNvPr id="22" name="Google Shape;22;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Bagian" type="secHead">
  <p:cSld name="SECTION_HEADER">
    <p:spTree>
      <p:nvGrpSpPr>
        <p:cNvPr id="27" name="Shape 27"/>
        <p:cNvGrpSpPr/>
        <p:nvPr/>
      </p:nvGrpSpPr>
      <p:grpSpPr>
        <a:xfrm>
          <a:off x="0" y="0"/>
          <a:ext cx="0" cy="0"/>
          <a:chOff x="0" y="0"/>
          <a:chExt cx="0" cy="0"/>
        </a:xfrm>
      </p:grpSpPr>
      <p:sp>
        <p:nvSpPr>
          <p:cNvPr id="28" name="Google Shape;28;p1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 Konten" type="twoObj">
  <p:cSld name="TWO_OBJECTS">
    <p:spTree>
      <p:nvGrpSpPr>
        <p:cNvPr id="33" name="Shape 33"/>
        <p:cNvGrpSpPr/>
        <p:nvPr/>
      </p:nvGrpSpPr>
      <p:grpSpPr>
        <a:xfrm>
          <a:off x="0" y="0"/>
          <a:ext cx="0" cy="0"/>
          <a:chOff x="0" y="0"/>
          <a:chExt cx="0" cy="0"/>
        </a:xfrm>
      </p:grpSpPr>
      <p:sp>
        <p:nvSpPr>
          <p:cNvPr id="34" name="Google Shape;34;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1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bandingan" type="twoTxTwoObj">
  <p:cSld name="TWO_OBJECTS_WITH_TEXT">
    <p:spTree>
      <p:nvGrpSpPr>
        <p:cNvPr id="40" name="Shape 40"/>
        <p:cNvGrpSpPr/>
        <p:nvPr/>
      </p:nvGrpSpPr>
      <p:grpSpPr>
        <a:xfrm>
          <a:off x="0" y="0"/>
          <a:ext cx="0" cy="0"/>
          <a:chOff x="0" y="0"/>
          <a:chExt cx="0" cy="0"/>
        </a:xfrm>
      </p:grpSpPr>
      <p:sp>
        <p:nvSpPr>
          <p:cNvPr id="41" name="Google Shape;41;p13"/>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3"/>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13"/>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3"/>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13"/>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udul Saja" type="titleOnly">
  <p:cSld name="TITLE_ONLY">
    <p:spTree>
      <p:nvGrpSpPr>
        <p:cNvPr id="49" name="Shape 49"/>
        <p:cNvGrpSpPr/>
        <p:nvPr/>
      </p:nvGrpSpPr>
      <p:grpSpPr>
        <a:xfrm>
          <a:off x="0" y="0"/>
          <a:ext cx="0" cy="0"/>
          <a:chOff x="0" y="0"/>
          <a:chExt cx="0" cy="0"/>
        </a:xfrm>
      </p:grpSpPr>
      <p:sp>
        <p:nvSpPr>
          <p:cNvPr id="50" name="Google Shape;50;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osong" type="blank">
  <p:cSld name="BLANK">
    <p:spTree>
      <p:nvGrpSpPr>
        <p:cNvPr id="54" name="Shape 54"/>
        <p:cNvGrpSpPr/>
        <p:nvPr/>
      </p:nvGrpSpPr>
      <p:grpSpPr>
        <a:xfrm>
          <a:off x="0" y="0"/>
          <a:ext cx="0" cy="0"/>
          <a:chOff x="0" y="0"/>
          <a:chExt cx="0" cy="0"/>
        </a:xfrm>
      </p:grpSpPr>
      <p:sp>
        <p:nvSpPr>
          <p:cNvPr id="55" name="Google Shape;55;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onten dengan Keterangan" type="objTx">
  <p:cSld name="OBJECT_WITH_CAPTION_TEXT">
    <p:spTree>
      <p:nvGrpSpPr>
        <p:cNvPr id="58" name="Shape 58"/>
        <p:cNvGrpSpPr/>
        <p:nvPr/>
      </p:nvGrpSpPr>
      <p:grpSpPr>
        <a:xfrm>
          <a:off x="0" y="0"/>
          <a:ext cx="0" cy="0"/>
          <a:chOff x="0" y="0"/>
          <a:chExt cx="0" cy="0"/>
        </a:xfrm>
      </p:grpSpPr>
      <p:sp>
        <p:nvSpPr>
          <p:cNvPr id="59" name="Google Shape;59;p1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1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mbar dengan Keterangan" type="picTx">
  <p:cSld name="PICTURE_WITH_CAPTION_TEXT">
    <p:spTree>
      <p:nvGrpSpPr>
        <p:cNvPr id="65" name="Shape 65"/>
        <p:cNvGrpSpPr/>
        <p:nvPr/>
      </p:nvGrpSpPr>
      <p:grpSpPr>
        <a:xfrm>
          <a:off x="0" y="0"/>
          <a:ext cx="0" cy="0"/>
          <a:chOff x="0" y="0"/>
          <a:chExt cx="0" cy="0"/>
        </a:xfrm>
      </p:grpSpPr>
      <p:sp>
        <p:nvSpPr>
          <p:cNvPr id="66" name="Google Shape;66;p1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7"/>
          <p:cNvSpPr/>
          <p:nvPr>
            <p:ph idx="2" type="pic"/>
          </p:nvPr>
        </p:nvSpPr>
        <p:spPr>
          <a:xfrm>
            <a:off x="5183188" y="987425"/>
            <a:ext cx="6172200" cy="4873625"/>
          </a:xfrm>
          <a:prstGeom prst="rect">
            <a:avLst/>
          </a:prstGeom>
          <a:noFill/>
          <a:ln>
            <a:noFill/>
          </a:ln>
        </p:spPr>
      </p:sp>
      <p:sp>
        <p:nvSpPr>
          <p:cNvPr id="68" name="Google Shape;68;p1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mc:Choice Requires="p14">
      <p:transition spd="slow" p14:dur="14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2.png"/><Relationship Id="rId10" Type="http://schemas.openxmlformats.org/officeDocument/2006/relationships/image" Target="../media/image7.png"/><Relationship Id="rId9" Type="http://schemas.openxmlformats.org/officeDocument/2006/relationships/image" Target="../media/image1.png"/><Relationship Id="rId5" Type="http://schemas.openxmlformats.org/officeDocument/2006/relationships/image" Target="../media/image8.png"/><Relationship Id="rId6" Type="http://schemas.openxmlformats.org/officeDocument/2006/relationships/image" Target="../media/image4.png"/><Relationship Id="rId7" Type="http://schemas.openxmlformats.org/officeDocument/2006/relationships/image" Target="../media/image10.png"/><Relationship Id="rId8" Type="http://schemas.openxmlformats.org/officeDocument/2006/relationships/hyperlink" Target="http://drive.google.com/file/d/1ztnESFinNYdO95H431wNJxKUaLGQ4NZK/view"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comments" Target="../comments/comment1.xml"/><Relationship Id="rId4" Type="http://schemas.openxmlformats.org/officeDocument/2006/relationships/image" Target="../media/image3.png"/><Relationship Id="rId5"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comments" Target="../comments/comment2.xml"/><Relationship Id="rId4" Type="http://schemas.openxmlformats.org/officeDocument/2006/relationships/image" Target="../media/image23.jpg"/><Relationship Id="rId10" Type="http://schemas.openxmlformats.org/officeDocument/2006/relationships/image" Target="../media/image27.png"/><Relationship Id="rId9" Type="http://schemas.openxmlformats.org/officeDocument/2006/relationships/image" Target="../media/image33.png"/><Relationship Id="rId5" Type="http://schemas.openxmlformats.org/officeDocument/2006/relationships/image" Target="../media/image9.png"/><Relationship Id="rId6" Type="http://schemas.openxmlformats.org/officeDocument/2006/relationships/image" Target="../media/image11.png"/><Relationship Id="rId7" Type="http://schemas.openxmlformats.org/officeDocument/2006/relationships/image" Target="../media/image13.png"/><Relationship Id="rId8"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3.jpg"/><Relationship Id="rId4" Type="http://schemas.openxmlformats.org/officeDocument/2006/relationships/image" Target="../media/image9.png"/><Relationship Id="rId9" Type="http://schemas.openxmlformats.org/officeDocument/2006/relationships/image" Target="../media/image32.png"/><Relationship Id="rId5" Type="http://schemas.openxmlformats.org/officeDocument/2006/relationships/image" Target="../media/image11.png"/><Relationship Id="rId6" Type="http://schemas.openxmlformats.org/officeDocument/2006/relationships/image" Target="../media/image13.png"/><Relationship Id="rId7" Type="http://schemas.openxmlformats.org/officeDocument/2006/relationships/image" Target="../media/image25.png"/><Relationship Id="rId8"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comments" Target="../comments/comment3.xml"/><Relationship Id="rId4" Type="http://schemas.openxmlformats.org/officeDocument/2006/relationships/image" Target="../media/image12.jpg"/><Relationship Id="rId5" Type="http://schemas.openxmlformats.org/officeDocument/2006/relationships/image" Target="../media/image9.png"/><Relationship Id="rId6" Type="http://schemas.openxmlformats.org/officeDocument/2006/relationships/image" Target="../media/image11.png"/><Relationship Id="rId7" Type="http://schemas.openxmlformats.org/officeDocument/2006/relationships/image" Target="../media/image13.png"/><Relationship Id="rId8"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3.jp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13.png"/><Relationship Id="rId7" Type="http://schemas.openxmlformats.org/officeDocument/2006/relationships/image" Target="../media/image34.png"/><Relationship Id="rId8"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2.jpg"/><Relationship Id="rId4" Type="http://schemas.openxmlformats.org/officeDocument/2006/relationships/image" Target="../media/image9.png"/><Relationship Id="rId10" Type="http://schemas.openxmlformats.org/officeDocument/2006/relationships/image" Target="../media/image36.png"/><Relationship Id="rId9" Type="http://schemas.openxmlformats.org/officeDocument/2006/relationships/image" Target="../media/image43.png"/><Relationship Id="rId5" Type="http://schemas.openxmlformats.org/officeDocument/2006/relationships/image" Target="../media/image11.png"/><Relationship Id="rId6" Type="http://schemas.openxmlformats.org/officeDocument/2006/relationships/image" Target="../media/image13.png"/><Relationship Id="rId7" Type="http://schemas.openxmlformats.org/officeDocument/2006/relationships/image" Target="../media/image26.png"/><Relationship Id="rId8"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7.jpg"/><Relationship Id="rId4" Type="http://schemas.openxmlformats.org/officeDocument/2006/relationships/image" Target="../media/image9.png"/><Relationship Id="rId9" Type="http://schemas.openxmlformats.org/officeDocument/2006/relationships/image" Target="../media/image40.png"/><Relationship Id="rId5" Type="http://schemas.openxmlformats.org/officeDocument/2006/relationships/image" Target="../media/image11.png"/><Relationship Id="rId6" Type="http://schemas.openxmlformats.org/officeDocument/2006/relationships/image" Target="../media/image13.png"/><Relationship Id="rId7" Type="http://schemas.openxmlformats.org/officeDocument/2006/relationships/image" Target="../media/image39.png"/><Relationship Id="rId8" Type="http://schemas.openxmlformats.org/officeDocument/2006/relationships/image" Target="../media/image5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7.jp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13.png"/><Relationship Id="rId7" Type="http://schemas.openxmlformats.org/officeDocument/2006/relationships/image" Target="../media/image41.png"/><Relationship Id="rId8"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9.jpg"/><Relationship Id="rId4" Type="http://schemas.openxmlformats.org/officeDocument/2006/relationships/image" Target="../media/image6.jpg"/><Relationship Id="rId5" Type="http://schemas.openxmlformats.org/officeDocument/2006/relationships/image" Target="../media/image9.png"/><Relationship Id="rId6" Type="http://schemas.openxmlformats.org/officeDocument/2006/relationships/image" Target="../media/image28.jpg"/><Relationship Id="rId7" Type="http://schemas.openxmlformats.org/officeDocument/2006/relationships/image" Target="../media/image3.png"/><Relationship Id="rId8"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13.png"/><Relationship Id="rId7"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13.png"/><Relationship Id="rId6"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comments" Target="../comments/comment4.xml"/><Relationship Id="rId4" Type="http://schemas.openxmlformats.org/officeDocument/2006/relationships/image" Target="../media/image12.jpg"/><Relationship Id="rId5" Type="http://schemas.openxmlformats.org/officeDocument/2006/relationships/image" Target="../media/image9.png"/><Relationship Id="rId6" Type="http://schemas.openxmlformats.org/officeDocument/2006/relationships/image" Target="../media/image11.png"/><Relationship Id="rId7"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13.png"/><Relationship Id="rId7" Type="http://schemas.openxmlformats.org/officeDocument/2006/relationships/image" Target="../media/image5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13.png"/><Relationship Id="rId7" Type="http://schemas.openxmlformats.org/officeDocument/2006/relationships/image" Target="../media/image5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2.jpg"/><Relationship Id="rId4" Type="http://schemas.openxmlformats.org/officeDocument/2006/relationships/image" Target="../media/image9.png"/><Relationship Id="rId11" Type="http://schemas.openxmlformats.org/officeDocument/2006/relationships/image" Target="../media/image16.png"/><Relationship Id="rId10" Type="http://schemas.openxmlformats.org/officeDocument/2006/relationships/image" Target="../media/image47.png"/><Relationship Id="rId9" Type="http://schemas.openxmlformats.org/officeDocument/2006/relationships/image" Target="../media/image18.png"/><Relationship Id="rId5" Type="http://schemas.openxmlformats.org/officeDocument/2006/relationships/image" Target="../media/image11.png"/><Relationship Id="rId6" Type="http://schemas.openxmlformats.org/officeDocument/2006/relationships/image" Target="../media/image13.png"/><Relationship Id="rId7" Type="http://schemas.openxmlformats.org/officeDocument/2006/relationships/image" Target="../media/image50.png"/><Relationship Id="rId8" Type="http://schemas.openxmlformats.org/officeDocument/2006/relationships/image" Target="../media/image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2.jpg"/><Relationship Id="rId4" Type="http://schemas.openxmlformats.org/officeDocument/2006/relationships/image" Target="../media/image9.png"/><Relationship Id="rId10" Type="http://schemas.openxmlformats.org/officeDocument/2006/relationships/image" Target="../media/image52.png"/><Relationship Id="rId9" Type="http://schemas.openxmlformats.org/officeDocument/2006/relationships/image" Target="../media/image58.png"/><Relationship Id="rId5" Type="http://schemas.openxmlformats.org/officeDocument/2006/relationships/image" Target="../media/image11.png"/><Relationship Id="rId6" Type="http://schemas.openxmlformats.org/officeDocument/2006/relationships/image" Target="../media/image13.png"/><Relationship Id="rId7" Type="http://schemas.openxmlformats.org/officeDocument/2006/relationships/image" Target="../media/image20.png"/><Relationship Id="rId8"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2.jpg"/><Relationship Id="rId4" Type="http://schemas.openxmlformats.org/officeDocument/2006/relationships/image" Target="../media/image11.png"/><Relationship Id="rId5" Type="http://schemas.openxmlformats.org/officeDocument/2006/relationships/image" Target="../media/image13.png"/><Relationship Id="rId6" Type="http://schemas.openxmlformats.org/officeDocument/2006/relationships/image" Target="../media/image49.png"/><Relationship Id="rId7"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jpg"/><Relationship Id="rId4" Type="http://schemas.openxmlformats.org/officeDocument/2006/relationships/image" Target="../media/image9.png"/><Relationship Id="rId5" Type="http://schemas.openxmlformats.org/officeDocument/2006/relationships/image" Target="../media/image3.png"/><Relationship Id="rId6"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2.jpg"/><Relationship Id="rId4" Type="http://schemas.openxmlformats.org/officeDocument/2006/relationships/image" Target="../media/image11.png"/><Relationship Id="rId5" Type="http://schemas.openxmlformats.org/officeDocument/2006/relationships/image" Target="../media/image13.png"/><Relationship Id="rId6" Type="http://schemas.openxmlformats.org/officeDocument/2006/relationships/image" Target="../media/image5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13.png"/><Relationship Id="rId7" Type="http://schemas.openxmlformats.org/officeDocument/2006/relationships/image" Target="../media/image48.png"/><Relationship Id="rId8"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13.png"/><Relationship Id="rId7" Type="http://schemas.openxmlformats.org/officeDocument/2006/relationships/hyperlink" Target="http://drive.google.com/file/d/1ztnESFinNYdO95H431wNJxKUaLGQ4NZK/view" TargetMode="External"/><Relationship Id="rId8"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jpg"/><Relationship Id="rId4" Type="http://schemas.openxmlformats.org/officeDocument/2006/relationships/image" Target="../media/image9.png"/><Relationship Id="rId5" Type="http://schemas.openxmlformats.org/officeDocument/2006/relationships/image" Target="../media/image3.png"/><Relationship Id="rId6" Type="http://schemas.openxmlformats.org/officeDocument/2006/relationships/image" Target="../media/image7.png"/><Relationship Id="rId7"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jpg"/><Relationship Id="rId4" Type="http://schemas.openxmlformats.org/officeDocument/2006/relationships/image" Target="../media/image9.png"/><Relationship Id="rId5" Type="http://schemas.openxmlformats.org/officeDocument/2006/relationships/image" Target="../media/image3.png"/><Relationship Id="rId6" Type="http://schemas.openxmlformats.org/officeDocument/2006/relationships/image" Target="../media/image7.png"/><Relationship Id="rId7"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jpg"/><Relationship Id="rId4" Type="http://schemas.openxmlformats.org/officeDocument/2006/relationships/image" Target="../media/image9.png"/><Relationship Id="rId5" Type="http://schemas.openxmlformats.org/officeDocument/2006/relationships/image" Target="../media/image3.png"/><Relationship Id="rId6"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jpg"/><Relationship Id="rId4" Type="http://schemas.openxmlformats.org/officeDocument/2006/relationships/image" Target="../media/image9.png"/><Relationship Id="rId9" Type="http://schemas.openxmlformats.org/officeDocument/2006/relationships/image" Target="../media/image16.png"/><Relationship Id="rId5" Type="http://schemas.openxmlformats.org/officeDocument/2006/relationships/image" Target="../media/image3.png"/><Relationship Id="rId6" Type="http://schemas.openxmlformats.org/officeDocument/2006/relationships/image" Target="../media/image7.png"/><Relationship Id="rId7" Type="http://schemas.openxmlformats.org/officeDocument/2006/relationships/image" Target="../media/image17.png"/><Relationship Id="rId8"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jpg"/><Relationship Id="rId4" Type="http://schemas.openxmlformats.org/officeDocument/2006/relationships/image" Target="../media/image9.png"/><Relationship Id="rId11" Type="http://schemas.openxmlformats.org/officeDocument/2006/relationships/image" Target="../media/image22.png"/><Relationship Id="rId10" Type="http://schemas.openxmlformats.org/officeDocument/2006/relationships/image" Target="../media/image21.png"/><Relationship Id="rId9" Type="http://schemas.openxmlformats.org/officeDocument/2006/relationships/image" Target="../media/image20.png"/><Relationship Id="rId5" Type="http://schemas.openxmlformats.org/officeDocument/2006/relationships/image" Target="../media/image3.png"/><Relationship Id="rId6" Type="http://schemas.openxmlformats.org/officeDocument/2006/relationships/image" Target="../media/image7.png"/><Relationship Id="rId7" Type="http://schemas.openxmlformats.org/officeDocument/2006/relationships/image" Target="../media/image17.png"/><Relationship Id="rId8"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p:nvPr/>
        </p:nvSpPr>
        <p:spPr>
          <a:xfrm>
            <a:off x="2" y="-29695"/>
            <a:ext cx="12192000" cy="6858000"/>
          </a:xfrm>
          <a:prstGeom prst="rect">
            <a:avLst/>
          </a:prstGeom>
          <a:solidFill>
            <a:schemeClr val="dk1">
              <a:alpha val="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9" name="Google Shape;89;p1"/>
          <p:cNvSpPr/>
          <p:nvPr/>
        </p:nvSpPr>
        <p:spPr>
          <a:xfrm>
            <a:off x="-1" y="-59392"/>
            <a:ext cx="4826643" cy="691739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close up of a logo&#10;&#10;Description automatically generated" id="90" name="Google Shape;90;p1"/>
          <p:cNvPicPr preferRelativeResize="0"/>
          <p:nvPr/>
        </p:nvPicPr>
        <p:blipFill rotWithShape="1">
          <a:blip r:embed="rId3">
            <a:alphaModFix/>
          </a:blip>
          <a:srcRect b="0" l="0" r="42561" t="0"/>
          <a:stretch/>
        </p:blipFill>
        <p:spPr>
          <a:xfrm>
            <a:off x="0" y="865650"/>
            <a:ext cx="7002684" cy="5126696"/>
          </a:xfrm>
          <a:prstGeom prst="rect">
            <a:avLst/>
          </a:prstGeom>
          <a:noFill/>
          <a:ln>
            <a:noFill/>
          </a:ln>
        </p:spPr>
      </p:pic>
      <p:pic>
        <p:nvPicPr>
          <p:cNvPr descr="A picture containing building&#10;&#10;Description automatically generated" id="91" name="Google Shape;91;p1"/>
          <p:cNvPicPr preferRelativeResize="0"/>
          <p:nvPr/>
        </p:nvPicPr>
        <p:blipFill rotWithShape="1">
          <a:blip r:embed="rId4">
            <a:alphaModFix amt="15000"/>
          </a:blip>
          <a:srcRect b="0" l="0" r="0" t="0"/>
          <a:stretch/>
        </p:blipFill>
        <p:spPr>
          <a:xfrm>
            <a:off x="-289367" y="-326431"/>
            <a:ext cx="881189" cy="881189"/>
          </a:xfrm>
          <a:prstGeom prst="rect">
            <a:avLst/>
          </a:prstGeom>
          <a:noFill/>
          <a:ln>
            <a:noFill/>
          </a:ln>
        </p:spPr>
      </p:pic>
      <p:pic>
        <p:nvPicPr>
          <p:cNvPr descr="A close up of a logo&#10;&#10;Description automatically generated" id="92" name="Google Shape;92;p1"/>
          <p:cNvPicPr preferRelativeResize="0"/>
          <p:nvPr/>
        </p:nvPicPr>
        <p:blipFill rotWithShape="1">
          <a:blip r:embed="rId5">
            <a:alphaModFix amt="52999"/>
          </a:blip>
          <a:srcRect b="0" l="0" r="62945" t="0"/>
          <a:stretch/>
        </p:blipFill>
        <p:spPr>
          <a:xfrm flipH="1">
            <a:off x="9117899" y="3211537"/>
            <a:ext cx="3042362" cy="3421005"/>
          </a:xfrm>
          <a:prstGeom prst="rect">
            <a:avLst/>
          </a:prstGeom>
          <a:noFill/>
          <a:ln>
            <a:noFill/>
          </a:ln>
        </p:spPr>
      </p:pic>
      <p:sp>
        <p:nvSpPr>
          <p:cNvPr id="93" name="Google Shape;93;p1"/>
          <p:cNvSpPr txBox="1"/>
          <p:nvPr/>
        </p:nvSpPr>
        <p:spPr>
          <a:xfrm>
            <a:off x="415675" y="1622675"/>
            <a:ext cx="4161300" cy="2862900"/>
          </a:xfrm>
          <a:prstGeom prst="rect">
            <a:avLst/>
          </a:prstGeom>
          <a:noFill/>
          <a:ln>
            <a:noFill/>
          </a:ln>
        </p:spPr>
        <p:txBody>
          <a:bodyPr anchorCtr="0" anchor="t" bIns="45700" lIns="91425" spcFirstLastPara="1" rIns="91425" wrap="square" tIns="45700">
            <a:spAutoFit/>
          </a:bodyPr>
          <a:lstStyle/>
          <a:p>
            <a:pPr indent="0" lvl="0" marL="0" marR="0" rtl="0" algn="l">
              <a:lnSpc>
                <a:spcPct val="133333"/>
              </a:lnSpc>
              <a:spcBef>
                <a:spcPts val="0"/>
              </a:spcBef>
              <a:spcAft>
                <a:spcPts val="0"/>
              </a:spcAft>
              <a:buClr>
                <a:srgbClr val="000000"/>
              </a:buClr>
              <a:buSzPts val="3600"/>
              <a:buFont typeface="Arial"/>
              <a:buNone/>
            </a:pPr>
            <a:r>
              <a:rPr b="1" lang="en-US" sz="3600">
                <a:solidFill>
                  <a:srgbClr val="0198A3"/>
                </a:solidFill>
                <a:latin typeface="Montserrat"/>
                <a:ea typeface="Montserrat"/>
                <a:cs typeface="Montserrat"/>
                <a:sym typeface="Montserrat"/>
              </a:rPr>
              <a:t>Used Car Price Model Machine Learning Prediction</a:t>
            </a:r>
            <a:endParaRPr b="0" i="0" sz="1400" u="none" cap="none" strike="noStrike">
              <a:solidFill>
                <a:srgbClr val="000000"/>
              </a:solidFill>
              <a:latin typeface="Arial"/>
              <a:ea typeface="Arial"/>
              <a:cs typeface="Arial"/>
              <a:sym typeface="Arial"/>
            </a:endParaRPr>
          </a:p>
        </p:txBody>
      </p:sp>
      <p:grpSp>
        <p:nvGrpSpPr>
          <p:cNvPr id="94" name="Google Shape;94;p1"/>
          <p:cNvGrpSpPr/>
          <p:nvPr/>
        </p:nvGrpSpPr>
        <p:grpSpPr>
          <a:xfrm>
            <a:off x="591822" y="-328507"/>
            <a:ext cx="1386511" cy="1594060"/>
            <a:chOff x="726653" y="-517614"/>
            <a:chExt cx="2170622" cy="2495545"/>
          </a:xfrm>
        </p:grpSpPr>
        <p:sp>
          <p:nvSpPr>
            <p:cNvPr id="95" name="Google Shape;95;p1"/>
            <p:cNvSpPr/>
            <p:nvPr/>
          </p:nvSpPr>
          <p:spPr>
            <a:xfrm>
              <a:off x="796588" y="-517614"/>
              <a:ext cx="2030752" cy="2495545"/>
            </a:xfrm>
            <a:prstGeom prst="roundRect">
              <a:avLst>
                <a:gd fmla="val 8585" name="adj"/>
              </a:avLst>
            </a:prstGeom>
            <a:solidFill>
              <a:srgbClr val="00A7B4"/>
            </a:solidFill>
            <a:ln>
              <a:noFill/>
            </a:ln>
            <a:effectLst>
              <a:outerShdw blurRad="1524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close up of a logo&#10;&#10;Description automatically generated" id="96" name="Google Shape;96;p1"/>
            <p:cNvPicPr preferRelativeResize="0"/>
            <p:nvPr/>
          </p:nvPicPr>
          <p:blipFill rotWithShape="1">
            <a:blip r:embed="rId6">
              <a:alphaModFix/>
            </a:blip>
            <a:srcRect b="32683" l="2416" r="76119" t="34766"/>
            <a:stretch/>
          </p:blipFill>
          <p:spPr>
            <a:xfrm>
              <a:off x="726653" y="443679"/>
              <a:ext cx="2170622" cy="1369427"/>
            </a:xfrm>
            <a:prstGeom prst="rect">
              <a:avLst/>
            </a:prstGeom>
            <a:noFill/>
            <a:ln>
              <a:noFill/>
            </a:ln>
          </p:spPr>
        </p:pic>
      </p:grpSp>
      <p:sp>
        <p:nvSpPr>
          <p:cNvPr id="97" name="Google Shape;97;p1"/>
          <p:cNvSpPr txBox="1"/>
          <p:nvPr/>
        </p:nvSpPr>
        <p:spPr>
          <a:xfrm>
            <a:off x="415667" y="4784141"/>
            <a:ext cx="3064500" cy="1400700"/>
          </a:xfrm>
          <a:prstGeom prst="rect">
            <a:avLst/>
          </a:prstGeom>
          <a:noFill/>
          <a:ln>
            <a:noFill/>
          </a:ln>
        </p:spPr>
        <p:txBody>
          <a:bodyPr anchorCtr="0" anchor="ctr" bIns="45700" lIns="91425" spcFirstLastPara="1" rIns="91425" wrap="square" tIns="45700">
            <a:spAutoFit/>
          </a:bodyPr>
          <a:lstStyle/>
          <a:p>
            <a:pPr indent="0" lvl="0" marL="0" marR="0" rtl="0" algn="l">
              <a:lnSpc>
                <a:spcPct val="150000"/>
              </a:lnSpc>
              <a:spcBef>
                <a:spcPts val="0"/>
              </a:spcBef>
              <a:spcAft>
                <a:spcPts val="0"/>
              </a:spcAft>
              <a:buClr>
                <a:srgbClr val="000000"/>
              </a:buClr>
              <a:buSzPts val="3200"/>
              <a:buFont typeface="Arial"/>
              <a:buNone/>
            </a:pPr>
            <a:r>
              <a:rPr b="1" lang="en-US" sz="3400">
                <a:solidFill>
                  <a:schemeClr val="dk1"/>
                </a:solidFill>
                <a:latin typeface="Montserrat"/>
                <a:ea typeface="Montserrat"/>
                <a:cs typeface="Montserrat"/>
                <a:sym typeface="Montserrat"/>
              </a:rPr>
              <a:t>DatS Your Future</a:t>
            </a:r>
            <a:endParaRPr b="1" sz="3400">
              <a:solidFill>
                <a:schemeClr val="dk1"/>
              </a:solidFill>
              <a:latin typeface="Montserrat"/>
              <a:ea typeface="Montserrat"/>
              <a:cs typeface="Montserrat"/>
              <a:sym typeface="Montserrat"/>
            </a:endParaRPr>
          </a:p>
        </p:txBody>
      </p:sp>
      <p:cxnSp>
        <p:nvCxnSpPr>
          <p:cNvPr id="98" name="Google Shape;98;p1"/>
          <p:cNvCxnSpPr/>
          <p:nvPr/>
        </p:nvCxnSpPr>
        <p:spPr>
          <a:xfrm>
            <a:off x="560294" y="4614021"/>
            <a:ext cx="416700" cy="0"/>
          </a:xfrm>
          <a:prstGeom prst="straightConnector1">
            <a:avLst/>
          </a:prstGeom>
          <a:noFill/>
          <a:ln cap="flat" cmpd="sng" w="76200">
            <a:solidFill>
              <a:schemeClr val="dk1"/>
            </a:solidFill>
            <a:prstDash val="solid"/>
            <a:miter lim="800000"/>
            <a:headEnd len="sm" w="sm" type="none"/>
            <a:tailEnd len="sm" w="sm" type="none"/>
          </a:ln>
        </p:spPr>
      </p:cxnSp>
      <p:pic>
        <p:nvPicPr>
          <p:cNvPr id="99" name="Google Shape;99;p1"/>
          <p:cNvPicPr preferRelativeResize="0"/>
          <p:nvPr/>
        </p:nvPicPr>
        <p:blipFill>
          <a:blip r:embed="rId7">
            <a:alphaModFix/>
          </a:blip>
          <a:stretch>
            <a:fillRect/>
          </a:stretch>
        </p:blipFill>
        <p:spPr>
          <a:xfrm>
            <a:off x="4343332" y="1322850"/>
            <a:ext cx="7696268" cy="5126699"/>
          </a:xfrm>
          <a:prstGeom prst="rect">
            <a:avLst/>
          </a:prstGeom>
          <a:noFill/>
          <a:ln>
            <a:noFill/>
          </a:ln>
        </p:spPr>
      </p:pic>
      <p:pic>
        <p:nvPicPr>
          <p:cNvPr id="100" name="Google Shape;100;p1" title="videoplayback (1).mp3">
            <a:hlinkClick r:id="rId8"/>
          </p:cNvPr>
          <p:cNvPicPr preferRelativeResize="0"/>
          <p:nvPr/>
        </p:nvPicPr>
        <p:blipFill>
          <a:blip r:embed="rId9">
            <a:alphaModFix/>
          </a:blip>
          <a:stretch>
            <a:fillRect/>
          </a:stretch>
        </p:blipFill>
        <p:spPr>
          <a:xfrm>
            <a:off x="8820852" y="152400"/>
            <a:ext cx="457200" cy="457200"/>
          </a:xfrm>
          <a:prstGeom prst="rect">
            <a:avLst/>
          </a:prstGeom>
          <a:noFill/>
          <a:ln>
            <a:noFill/>
          </a:ln>
        </p:spPr>
      </p:pic>
      <p:pic>
        <p:nvPicPr>
          <p:cNvPr descr="A picture containing drawing&#10;&#10;Description automatically generated" id="101" name="Google Shape;101;p1"/>
          <p:cNvPicPr preferRelativeResize="0"/>
          <p:nvPr/>
        </p:nvPicPr>
        <p:blipFill rotWithShape="1">
          <a:blip r:embed="rId10">
            <a:alphaModFix/>
          </a:blip>
          <a:srcRect b="0" l="0" r="0" t="0"/>
          <a:stretch/>
        </p:blipFill>
        <p:spPr>
          <a:xfrm>
            <a:off x="10863470" y="-1"/>
            <a:ext cx="1268910" cy="52764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descr="A picture containing building&#10;&#10;Description automatically generated" id="245" name="Google Shape;245;g10f730f25f2_0_66"/>
          <p:cNvPicPr preferRelativeResize="0"/>
          <p:nvPr/>
        </p:nvPicPr>
        <p:blipFill rotWithShape="1">
          <a:blip r:embed="rId4">
            <a:alphaModFix amt="15000"/>
          </a:blip>
          <a:srcRect b="0" l="0" r="0" t="0"/>
          <a:stretch/>
        </p:blipFill>
        <p:spPr>
          <a:xfrm>
            <a:off x="-480932" y="-433239"/>
            <a:ext cx="1268910" cy="1268910"/>
          </a:xfrm>
          <a:prstGeom prst="rect">
            <a:avLst/>
          </a:prstGeom>
          <a:noFill/>
          <a:ln>
            <a:noFill/>
          </a:ln>
        </p:spPr>
      </p:pic>
      <p:pic>
        <p:nvPicPr>
          <p:cNvPr descr="A picture containing drawing&#10;&#10;Description automatically generated" id="246" name="Google Shape;246;g10f730f25f2_0_66"/>
          <p:cNvPicPr preferRelativeResize="0"/>
          <p:nvPr/>
        </p:nvPicPr>
        <p:blipFill rotWithShape="1">
          <a:blip r:embed="rId5">
            <a:alphaModFix/>
          </a:blip>
          <a:srcRect b="0" l="0" r="0" t="0"/>
          <a:stretch/>
        </p:blipFill>
        <p:spPr>
          <a:xfrm>
            <a:off x="10863470" y="-1"/>
            <a:ext cx="1268910" cy="527648"/>
          </a:xfrm>
          <a:prstGeom prst="rect">
            <a:avLst/>
          </a:prstGeom>
          <a:noFill/>
          <a:ln>
            <a:noFill/>
          </a:ln>
        </p:spPr>
      </p:pic>
      <p:sp>
        <p:nvSpPr>
          <p:cNvPr id="247" name="Google Shape;247;g10f730f25f2_0_66"/>
          <p:cNvSpPr txBox="1"/>
          <p:nvPr/>
        </p:nvSpPr>
        <p:spPr>
          <a:xfrm>
            <a:off x="1041720" y="479267"/>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lang="en-US" sz="3200">
                <a:solidFill>
                  <a:srgbClr val="0198A3"/>
                </a:solidFill>
                <a:latin typeface="Montserrat"/>
                <a:ea typeface="Montserrat"/>
                <a:cs typeface="Montserrat"/>
                <a:sym typeface="Montserrat"/>
              </a:rPr>
              <a:t>Understanding The Problem</a:t>
            </a:r>
            <a:endParaRPr b="1" i="0" sz="3200" u="none" cap="none" strike="noStrike">
              <a:solidFill>
                <a:srgbClr val="0198A3"/>
              </a:solidFill>
              <a:latin typeface="Montserrat"/>
              <a:ea typeface="Montserrat"/>
              <a:cs typeface="Montserrat"/>
              <a:sym typeface="Montserrat"/>
            </a:endParaRPr>
          </a:p>
        </p:txBody>
      </p:sp>
      <p:sp>
        <p:nvSpPr>
          <p:cNvPr id="248" name="Google Shape;248;g10f730f25f2_0_66"/>
          <p:cNvSpPr txBox="1"/>
          <p:nvPr/>
        </p:nvSpPr>
        <p:spPr>
          <a:xfrm>
            <a:off x="1041725" y="1359325"/>
            <a:ext cx="10533000" cy="504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b="1" lang="en-US" sz="2400">
                <a:solidFill>
                  <a:srgbClr val="212121"/>
                </a:solidFill>
                <a:highlight>
                  <a:srgbClr val="FFFFFF"/>
                </a:highlight>
                <a:latin typeface="Dosis"/>
                <a:ea typeface="Dosis"/>
                <a:cs typeface="Dosis"/>
                <a:sym typeface="Dosis"/>
              </a:rPr>
              <a:t>Goal</a:t>
            </a:r>
            <a:r>
              <a:rPr lang="en-US" sz="2400">
                <a:solidFill>
                  <a:srgbClr val="212121"/>
                </a:solidFill>
                <a:highlight>
                  <a:srgbClr val="FFFFFF"/>
                </a:highlight>
                <a:latin typeface="Dosis"/>
                <a:ea typeface="Dosis"/>
                <a:cs typeface="Dosis"/>
                <a:sym typeface="Dosis"/>
              </a:rPr>
              <a:t>: </a:t>
            </a:r>
            <a:endParaRPr sz="2400">
              <a:solidFill>
                <a:srgbClr val="212121"/>
              </a:solidFill>
              <a:highlight>
                <a:srgbClr val="FFFFFF"/>
              </a:highlight>
              <a:latin typeface="Dosis"/>
              <a:ea typeface="Dosis"/>
              <a:cs typeface="Dosis"/>
              <a:sym typeface="Dosis"/>
            </a:endParaRPr>
          </a:p>
          <a:p>
            <a:pPr indent="0" lvl="0" marL="0" rtl="0" algn="l">
              <a:lnSpc>
                <a:spcPct val="115000"/>
              </a:lnSpc>
              <a:spcBef>
                <a:spcPts val="1200"/>
              </a:spcBef>
              <a:spcAft>
                <a:spcPts val="0"/>
              </a:spcAft>
              <a:buNone/>
            </a:pPr>
            <a:r>
              <a:rPr lang="en-US" sz="2400">
                <a:solidFill>
                  <a:srgbClr val="212121"/>
                </a:solidFill>
                <a:highlight>
                  <a:srgbClr val="FFFFFF"/>
                </a:highlight>
                <a:latin typeface="Dosis"/>
                <a:ea typeface="Dosis"/>
                <a:cs typeface="Dosis"/>
                <a:sym typeface="Dosis"/>
              </a:rPr>
              <a:t>Bisa membantu perusahaan menentukan harga beli mobil bekas yang dapat terstandarkan berdasarkan model machine learning.</a:t>
            </a:r>
            <a:endParaRPr sz="2400">
              <a:solidFill>
                <a:srgbClr val="212121"/>
              </a:solidFill>
              <a:highlight>
                <a:srgbClr val="FFFFFF"/>
              </a:highlight>
              <a:latin typeface="Dosis"/>
              <a:ea typeface="Dosis"/>
              <a:cs typeface="Dosis"/>
              <a:sym typeface="Dosis"/>
            </a:endParaRPr>
          </a:p>
          <a:p>
            <a:pPr indent="0" lvl="0" marL="0" rtl="0" algn="l">
              <a:lnSpc>
                <a:spcPct val="115000"/>
              </a:lnSpc>
              <a:spcBef>
                <a:spcPts val="1200"/>
              </a:spcBef>
              <a:spcAft>
                <a:spcPts val="0"/>
              </a:spcAft>
              <a:buNone/>
            </a:pPr>
            <a:r>
              <a:rPr b="1" lang="en-US" sz="2400">
                <a:solidFill>
                  <a:srgbClr val="212121"/>
                </a:solidFill>
                <a:highlight>
                  <a:srgbClr val="FFFFFF"/>
                </a:highlight>
                <a:latin typeface="Dosis"/>
                <a:ea typeface="Dosis"/>
                <a:cs typeface="Dosis"/>
                <a:sym typeface="Dosis"/>
              </a:rPr>
              <a:t>Objective</a:t>
            </a:r>
            <a:r>
              <a:rPr lang="en-US" sz="2400">
                <a:solidFill>
                  <a:srgbClr val="212121"/>
                </a:solidFill>
                <a:highlight>
                  <a:srgbClr val="FFFFFF"/>
                </a:highlight>
                <a:latin typeface="Dosis"/>
                <a:ea typeface="Dosis"/>
                <a:cs typeface="Dosis"/>
                <a:sym typeface="Dosis"/>
              </a:rPr>
              <a:t>: </a:t>
            </a:r>
            <a:endParaRPr sz="2400">
              <a:solidFill>
                <a:srgbClr val="212121"/>
              </a:solidFill>
              <a:highlight>
                <a:srgbClr val="FFFFFF"/>
              </a:highlight>
              <a:latin typeface="Dosis"/>
              <a:ea typeface="Dosis"/>
              <a:cs typeface="Dosis"/>
              <a:sym typeface="Dosis"/>
            </a:endParaRPr>
          </a:p>
          <a:p>
            <a:pPr indent="0" lvl="0" marL="0" rtl="0" algn="l">
              <a:lnSpc>
                <a:spcPct val="115000"/>
              </a:lnSpc>
              <a:spcBef>
                <a:spcPts val="1200"/>
              </a:spcBef>
              <a:spcAft>
                <a:spcPts val="0"/>
              </a:spcAft>
              <a:buNone/>
            </a:pPr>
            <a:r>
              <a:rPr lang="en-US" sz="2400">
                <a:solidFill>
                  <a:srgbClr val="212121"/>
                </a:solidFill>
                <a:highlight>
                  <a:srgbClr val="FFFFFF"/>
                </a:highlight>
                <a:latin typeface="Dosis"/>
                <a:ea typeface="Dosis"/>
                <a:cs typeface="Dosis"/>
                <a:sym typeface="Dosis"/>
              </a:rPr>
              <a:t>Membuat tools / model machine learning untuk membantu memprediksi harga mobil berdasarkan kondisi sebenarnya.</a:t>
            </a:r>
            <a:endParaRPr sz="2400">
              <a:solidFill>
                <a:srgbClr val="212121"/>
              </a:solidFill>
              <a:highlight>
                <a:srgbClr val="FFFFFF"/>
              </a:highlight>
              <a:latin typeface="Dosis"/>
              <a:ea typeface="Dosis"/>
              <a:cs typeface="Dosis"/>
              <a:sym typeface="Dosis"/>
            </a:endParaRPr>
          </a:p>
          <a:p>
            <a:pPr indent="0" lvl="0" marL="0" rtl="0" algn="l">
              <a:lnSpc>
                <a:spcPct val="115000"/>
              </a:lnSpc>
              <a:spcBef>
                <a:spcPts val="1200"/>
              </a:spcBef>
              <a:spcAft>
                <a:spcPts val="0"/>
              </a:spcAft>
              <a:buNone/>
            </a:pPr>
            <a:r>
              <a:rPr b="1" lang="en-US" sz="2400">
                <a:solidFill>
                  <a:srgbClr val="212121"/>
                </a:solidFill>
                <a:highlight>
                  <a:srgbClr val="FFFFFF"/>
                </a:highlight>
                <a:latin typeface="Dosis"/>
                <a:ea typeface="Dosis"/>
                <a:cs typeface="Dosis"/>
                <a:sym typeface="Dosis"/>
              </a:rPr>
              <a:t>Business Metrics</a:t>
            </a:r>
            <a:r>
              <a:rPr lang="en-US" sz="2400">
                <a:solidFill>
                  <a:srgbClr val="212121"/>
                </a:solidFill>
                <a:highlight>
                  <a:srgbClr val="FFFFFF"/>
                </a:highlight>
                <a:latin typeface="Dosis"/>
                <a:ea typeface="Dosis"/>
                <a:cs typeface="Dosis"/>
                <a:sym typeface="Dosis"/>
              </a:rPr>
              <a:t>: </a:t>
            </a:r>
            <a:endParaRPr sz="2400">
              <a:solidFill>
                <a:srgbClr val="212121"/>
              </a:solidFill>
              <a:highlight>
                <a:srgbClr val="FFFFFF"/>
              </a:highlight>
              <a:latin typeface="Dosis"/>
              <a:ea typeface="Dosis"/>
              <a:cs typeface="Dosis"/>
              <a:sym typeface="Dosis"/>
            </a:endParaRPr>
          </a:p>
          <a:p>
            <a:pPr indent="0" lvl="0" marL="0" rtl="0" algn="l">
              <a:lnSpc>
                <a:spcPct val="115000"/>
              </a:lnSpc>
              <a:spcBef>
                <a:spcPts val="1200"/>
              </a:spcBef>
              <a:spcAft>
                <a:spcPts val="0"/>
              </a:spcAft>
              <a:buNone/>
            </a:pPr>
            <a:r>
              <a:rPr lang="en-US" sz="2400">
                <a:solidFill>
                  <a:srgbClr val="212121"/>
                </a:solidFill>
                <a:highlight>
                  <a:srgbClr val="FFFFFF"/>
                </a:highlight>
                <a:latin typeface="Dosis"/>
                <a:ea typeface="Dosis"/>
                <a:cs typeface="Dosis"/>
                <a:sym typeface="Dosis"/>
              </a:rPr>
              <a:t>Sales Pembelian, </a:t>
            </a:r>
            <a:r>
              <a:rPr lang="en-US" sz="2400">
                <a:solidFill>
                  <a:srgbClr val="212121"/>
                </a:solidFill>
                <a:highlight>
                  <a:srgbClr val="FFFFFF"/>
                </a:highlight>
                <a:latin typeface="Dosis"/>
                <a:ea typeface="Dosis"/>
                <a:cs typeface="Dosis"/>
                <a:sym typeface="Dosis"/>
                <a:extLst>
                  <a:ext uri="http://customooxmlschemas.google.com/">
                    <go:slidesCustomData xmlns:go="http://customooxmlschemas.google.com/" textRoundtripDataId="0"/>
                  </a:ext>
                </a:extLst>
              </a:rPr>
              <a:t> </a:t>
            </a:r>
            <a:r>
              <a:rPr lang="en-US" sz="2400">
                <a:solidFill>
                  <a:srgbClr val="212121"/>
                </a:solidFill>
                <a:highlight>
                  <a:srgbClr val="FFFFFF"/>
                </a:highlight>
                <a:latin typeface="Dosis"/>
                <a:ea typeface="Dosis"/>
                <a:cs typeface="Dosis"/>
                <a:sym typeface="Dosis"/>
              </a:rPr>
              <a:t>Efisiensi Waktu</a:t>
            </a:r>
            <a:endParaRPr sz="2400">
              <a:solidFill>
                <a:srgbClr val="212121"/>
              </a:solidFill>
              <a:highlight>
                <a:srgbClr val="FFFFFF"/>
              </a:highlight>
              <a:latin typeface="Dosis"/>
              <a:ea typeface="Dosis"/>
              <a:cs typeface="Dosis"/>
              <a:sym typeface="Dosis"/>
            </a:endParaRPr>
          </a:p>
          <a:p>
            <a:pPr indent="0" lvl="0" marL="0" marR="0" rtl="0" algn="l">
              <a:lnSpc>
                <a:spcPct val="100000"/>
              </a:lnSpc>
              <a:spcBef>
                <a:spcPts val="1200"/>
              </a:spcBef>
              <a:spcAft>
                <a:spcPts val="0"/>
              </a:spcAft>
              <a:buClr>
                <a:srgbClr val="000000"/>
              </a:buClr>
              <a:buSzPts val="2300"/>
              <a:buFont typeface="Arial"/>
              <a:buNone/>
            </a:pPr>
            <a:r>
              <a:t/>
            </a:r>
            <a:endParaRPr sz="3500">
              <a:latin typeface="Dosis"/>
              <a:ea typeface="Dosis"/>
              <a:cs typeface="Dosis"/>
              <a:sym typeface="Dosi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descr="Image result for agile teamwork" id="253" name="Google Shape;253;g11081061fff_0_222"/>
          <p:cNvPicPr preferRelativeResize="0"/>
          <p:nvPr/>
        </p:nvPicPr>
        <p:blipFill rotWithShape="1">
          <a:blip r:embed="rId3">
            <a:alphaModFix/>
          </a:blip>
          <a:srcRect b="15569" l="0" r="0" t="0"/>
          <a:stretch/>
        </p:blipFill>
        <p:spPr>
          <a:xfrm>
            <a:off x="0" y="0"/>
            <a:ext cx="12188140" cy="6857998"/>
          </a:xfrm>
          <a:prstGeom prst="rect">
            <a:avLst/>
          </a:prstGeom>
          <a:noFill/>
          <a:ln>
            <a:noFill/>
          </a:ln>
        </p:spPr>
      </p:pic>
      <p:sp>
        <p:nvSpPr>
          <p:cNvPr id="254" name="Google Shape;254;g11081061fff_0_222"/>
          <p:cNvSpPr/>
          <p:nvPr/>
        </p:nvSpPr>
        <p:spPr>
          <a:xfrm>
            <a:off x="0" y="0"/>
            <a:ext cx="12192000" cy="6858000"/>
          </a:xfrm>
          <a:prstGeom prst="rect">
            <a:avLst/>
          </a:prstGeom>
          <a:solidFill>
            <a:schemeClr val="dk1">
              <a:alpha val="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5" name="Google Shape;255;g11081061fff_0_222"/>
          <p:cNvSpPr/>
          <p:nvPr/>
        </p:nvSpPr>
        <p:spPr>
          <a:xfrm>
            <a:off x="0" y="0"/>
            <a:ext cx="12188100" cy="6858000"/>
          </a:xfrm>
          <a:prstGeom prst="rect">
            <a:avLst/>
          </a:prstGeom>
          <a:solidFill>
            <a:schemeClr val="lt1">
              <a:alpha val="9725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close up of a logo&#10;&#10;Description automatically generated" id="256" name="Google Shape;256;g11081061fff_0_222"/>
          <p:cNvPicPr preferRelativeResize="0"/>
          <p:nvPr/>
        </p:nvPicPr>
        <p:blipFill rotWithShape="1">
          <a:blip r:embed="rId4">
            <a:alphaModFix amt="71000"/>
          </a:blip>
          <a:srcRect b="0" l="0" r="0" t="0"/>
          <a:stretch/>
        </p:blipFill>
        <p:spPr>
          <a:xfrm>
            <a:off x="-13753" y="696642"/>
            <a:ext cx="12192000" cy="5080000"/>
          </a:xfrm>
          <a:prstGeom prst="rect">
            <a:avLst/>
          </a:prstGeom>
          <a:noFill/>
          <a:ln>
            <a:noFill/>
          </a:ln>
        </p:spPr>
      </p:pic>
      <p:pic>
        <p:nvPicPr>
          <p:cNvPr descr="A picture containing building&#10;&#10;Description automatically generated" id="257" name="Google Shape;257;g11081061fff_0_222"/>
          <p:cNvPicPr preferRelativeResize="0"/>
          <p:nvPr/>
        </p:nvPicPr>
        <p:blipFill rotWithShape="1">
          <a:blip r:embed="rId5">
            <a:alphaModFix amt="15000"/>
          </a:blip>
          <a:srcRect b="0" l="0" r="0" t="0"/>
          <a:stretch/>
        </p:blipFill>
        <p:spPr>
          <a:xfrm>
            <a:off x="-480932" y="-433239"/>
            <a:ext cx="1268910" cy="1268910"/>
          </a:xfrm>
          <a:prstGeom prst="rect">
            <a:avLst/>
          </a:prstGeom>
          <a:noFill/>
          <a:ln>
            <a:noFill/>
          </a:ln>
        </p:spPr>
      </p:pic>
      <p:pic>
        <p:nvPicPr>
          <p:cNvPr descr="A picture containing drawing&#10;&#10;Description automatically generated" id="258" name="Google Shape;258;g11081061fff_0_222"/>
          <p:cNvPicPr preferRelativeResize="0"/>
          <p:nvPr/>
        </p:nvPicPr>
        <p:blipFill rotWithShape="1">
          <a:blip r:embed="rId6">
            <a:alphaModFix/>
          </a:blip>
          <a:srcRect b="0" l="0" r="0" t="0"/>
          <a:stretch/>
        </p:blipFill>
        <p:spPr>
          <a:xfrm>
            <a:off x="10863470" y="-1"/>
            <a:ext cx="1268910" cy="527648"/>
          </a:xfrm>
          <a:prstGeom prst="rect">
            <a:avLst/>
          </a:prstGeom>
          <a:noFill/>
          <a:ln>
            <a:noFill/>
          </a:ln>
        </p:spPr>
      </p:pic>
      <p:sp>
        <p:nvSpPr>
          <p:cNvPr id="259" name="Google Shape;259;g11081061fff_0_222"/>
          <p:cNvSpPr txBox="1"/>
          <p:nvPr/>
        </p:nvSpPr>
        <p:spPr>
          <a:xfrm>
            <a:off x="2419800" y="3036450"/>
            <a:ext cx="7352400" cy="954300"/>
          </a:xfrm>
          <a:prstGeom prst="rect">
            <a:avLst/>
          </a:prstGeom>
          <a:noFill/>
          <a:ln>
            <a:noFill/>
          </a:ln>
        </p:spPr>
        <p:txBody>
          <a:bodyPr anchorCtr="0" anchor="t" bIns="45700" lIns="91425" spcFirstLastPara="1" rIns="91425" wrap="square" tIns="45700">
            <a:spAutoFit/>
          </a:bodyPr>
          <a:lstStyle/>
          <a:p>
            <a:pPr indent="0" lvl="0" marL="0" marR="0" rtl="0" algn="ctr">
              <a:lnSpc>
                <a:spcPct val="103125"/>
              </a:lnSpc>
              <a:spcBef>
                <a:spcPts val="0"/>
              </a:spcBef>
              <a:spcAft>
                <a:spcPts val="0"/>
              </a:spcAft>
              <a:buClr>
                <a:srgbClr val="000000"/>
              </a:buClr>
              <a:buSzPts val="3200"/>
              <a:buFont typeface="Arial"/>
              <a:buNone/>
            </a:pPr>
            <a:r>
              <a:rPr b="1" lang="en-US" sz="5600">
                <a:solidFill>
                  <a:srgbClr val="0198A3"/>
                </a:solidFill>
                <a:latin typeface="Montserrat"/>
                <a:ea typeface="Montserrat"/>
                <a:cs typeface="Montserrat"/>
                <a:sym typeface="Montserrat"/>
              </a:rPr>
              <a:t>Insights</a:t>
            </a:r>
            <a:endParaRPr b="1" i="0" sz="5600" u="none" cap="none" strike="noStrike">
              <a:solidFill>
                <a:srgbClr val="0198A3"/>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descr="Image result for agile teamwork" id="264" name="Google Shape;264;g11081061fff_0_0"/>
          <p:cNvPicPr preferRelativeResize="0"/>
          <p:nvPr/>
        </p:nvPicPr>
        <p:blipFill rotWithShape="1">
          <a:blip r:embed="rId4">
            <a:alphaModFix/>
          </a:blip>
          <a:srcRect b="15569" l="0" r="0" t="0"/>
          <a:stretch/>
        </p:blipFill>
        <p:spPr>
          <a:xfrm>
            <a:off x="0" y="0"/>
            <a:ext cx="12188140" cy="6857998"/>
          </a:xfrm>
          <a:prstGeom prst="rect">
            <a:avLst/>
          </a:prstGeom>
          <a:noFill/>
          <a:ln>
            <a:noFill/>
          </a:ln>
        </p:spPr>
      </p:pic>
      <p:sp>
        <p:nvSpPr>
          <p:cNvPr id="265" name="Google Shape;265;g11081061fff_0_0"/>
          <p:cNvSpPr/>
          <p:nvPr/>
        </p:nvSpPr>
        <p:spPr>
          <a:xfrm>
            <a:off x="0" y="0"/>
            <a:ext cx="12192000" cy="6858000"/>
          </a:xfrm>
          <a:prstGeom prst="rect">
            <a:avLst/>
          </a:prstGeom>
          <a:solidFill>
            <a:schemeClr val="dk1">
              <a:alpha val="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6" name="Google Shape;266;g11081061fff_0_0"/>
          <p:cNvSpPr/>
          <p:nvPr/>
        </p:nvSpPr>
        <p:spPr>
          <a:xfrm>
            <a:off x="0" y="0"/>
            <a:ext cx="12188100" cy="6858000"/>
          </a:xfrm>
          <a:prstGeom prst="rect">
            <a:avLst/>
          </a:prstGeom>
          <a:solidFill>
            <a:schemeClr val="lt1">
              <a:alpha val="9725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close up of a logo&#10;&#10;Description automatically generated" id="267" name="Google Shape;267;g11081061fff_0_0"/>
          <p:cNvPicPr preferRelativeResize="0"/>
          <p:nvPr/>
        </p:nvPicPr>
        <p:blipFill rotWithShape="1">
          <a:blip r:embed="rId5">
            <a:alphaModFix amt="71000"/>
          </a:blip>
          <a:srcRect b="0" l="0" r="0" t="0"/>
          <a:stretch/>
        </p:blipFill>
        <p:spPr>
          <a:xfrm>
            <a:off x="-13753" y="696642"/>
            <a:ext cx="12192000" cy="5080000"/>
          </a:xfrm>
          <a:prstGeom prst="rect">
            <a:avLst/>
          </a:prstGeom>
          <a:noFill/>
          <a:ln>
            <a:noFill/>
          </a:ln>
        </p:spPr>
      </p:pic>
      <p:pic>
        <p:nvPicPr>
          <p:cNvPr descr="A picture containing building&#10;&#10;Description automatically generated" id="268" name="Google Shape;268;g11081061fff_0_0"/>
          <p:cNvPicPr preferRelativeResize="0"/>
          <p:nvPr/>
        </p:nvPicPr>
        <p:blipFill rotWithShape="1">
          <a:blip r:embed="rId6">
            <a:alphaModFix amt="15000"/>
          </a:blip>
          <a:srcRect b="0" l="0" r="0" t="0"/>
          <a:stretch/>
        </p:blipFill>
        <p:spPr>
          <a:xfrm>
            <a:off x="-480932" y="-433239"/>
            <a:ext cx="1268910" cy="1268910"/>
          </a:xfrm>
          <a:prstGeom prst="rect">
            <a:avLst/>
          </a:prstGeom>
          <a:noFill/>
          <a:ln>
            <a:noFill/>
          </a:ln>
        </p:spPr>
      </p:pic>
      <p:pic>
        <p:nvPicPr>
          <p:cNvPr descr="A picture containing drawing&#10;&#10;Description automatically generated" id="269" name="Google Shape;269;g11081061fff_0_0"/>
          <p:cNvPicPr preferRelativeResize="0"/>
          <p:nvPr/>
        </p:nvPicPr>
        <p:blipFill rotWithShape="1">
          <a:blip r:embed="rId7">
            <a:alphaModFix/>
          </a:blip>
          <a:srcRect b="0" l="0" r="0" t="0"/>
          <a:stretch/>
        </p:blipFill>
        <p:spPr>
          <a:xfrm>
            <a:off x="10863470" y="-1"/>
            <a:ext cx="1268910" cy="527648"/>
          </a:xfrm>
          <a:prstGeom prst="rect">
            <a:avLst/>
          </a:prstGeom>
          <a:noFill/>
          <a:ln>
            <a:noFill/>
          </a:ln>
        </p:spPr>
      </p:pic>
      <p:sp>
        <p:nvSpPr>
          <p:cNvPr id="270" name="Google Shape;270;g11081061fff_0_0"/>
          <p:cNvSpPr txBox="1"/>
          <p:nvPr/>
        </p:nvSpPr>
        <p:spPr>
          <a:xfrm>
            <a:off x="815750" y="689672"/>
            <a:ext cx="10533000" cy="51672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Clr>
                <a:srgbClr val="000000"/>
              </a:buClr>
              <a:buSzPts val="2000"/>
              <a:buFont typeface="Arial"/>
              <a:buNone/>
            </a:pPr>
            <a:r>
              <a:rPr b="0" i="0" lang="en-US" sz="2000" u="none" cap="none" strike="noStrike">
                <a:solidFill>
                  <a:schemeClr val="dk1"/>
                </a:solidFill>
                <a:latin typeface="Dosis"/>
                <a:ea typeface="Dosis"/>
                <a:cs typeface="Dosis"/>
                <a:sym typeface="Dosis"/>
              </a:rPr>
              <a:t>DATA VISUALISASI (Price Seg</a:t>
            </a:r>
            <a:r>
              <a:rPr lang="en-US" sz="2000">
                <a:solidFill>
                  <a:schemeClr val="dk1"/>
                </a:solidFill>
                <a:latin typeface="Dosis"/>
                <a:ea typeface="Dosis"/>
                <a:cs typeface="Dosis"/>
                <a:sym typeface="Dosis"/>
              </a:rPr>
              <a:t>mentation)</a:t>
            </a:r>
            <a:endParaRPr b="0" i="0" sz="1400" u="none" cap="none" strike="noStrike">
              <a:solidFill>
                <a:srgbClr val="000000"/>
              </a:solidFill>
              <a:latin typeface="Arial"/>
              <a:ea typeface="Arial"/>
              <a:cs typeface="Arial"/>
              <a:sym typeface="Arial"/>
            </a:endParaRPr>
          </a:p>
        </p:txBody>
      </p:sp>
      <p:sp>
        <p:nvSpPr>
          <p:cNvPr id="271" name="Google Shape;271;g11081061fff_0_0"/>
          <p:cNvSpPr txBox="1"/>
          <p:nvPr/>
        </p:nvSpPr>
        <p:spPr>
          <a:xfrm>
            <a:off x="787970" y="111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lang="en-US" sz="3200">
                <a:solidFill>
                  <a:srgbClr val="0198A3"/>
                </a:solidFill>
                <a:latin typeface="Montserrat"/>
                <a:ea typeface="Montserrat"/>
                <a:cs typeface="Montserrat"/>
                <a:sym typeface="Montserrat"/>
              </a:rPr>
              <a:t>Insights</a:t>
            </a:r>
            <a:endParaRPr b="1" i="0" sz="3200" u="none" cap="none" strike="noStrike">
              <a:solidFill>
                <a:srgbClr val="0198A3"/>
              </a:solidFill>
              <a:latin typeface="Montserrat"/>
              <a:ea typeface="Montserrat"/>
              <a:cs typeface="Montserrat"/>
              <a:sym typeface="Montserrat"/>
            </a:endParaRPr>
          </a:p>
        </p:txBody>
      </p:sp>
      <p:pic>
        <p:nvPicPr>
          <p:cNvPr id="272" name="Google Shape;272;g11081061fff_0_0"/>
          <p:cNvPicPr preferRelativeResize="0"/>
          <p:nvPr/>
        </p:nvPicPr>
        <p:blipFill>
          <a:blip r:embed="rId8">
            <a:alphaModFix/>
          </a:blip>
          <a:stretch>
            <a:fillRect/>
          </a:stretch>
        </p:blipFill>
        <p:spPr>
          <a:xfrm>
            <a:off x="335463" y="1546350"/>
            <a:ext cx="8764924" cy="3102320"/>
          </a:xfrm>
          <a:prstGeom prst="rect">
            <a:avLst/>
          </a:prstGeom>
          <a:noFill/>
          <a:ln>
            <a:noFill/>
          </a:ln>
        </p:spPr>
      </p:pic>
      <p:sp>
        <p:nvSpPr>
          <p:cNvPr id="273" name="Google Shape;273;g11081061fff_0_0"/>
          <p:cNvSpPr txBox="1"/>
          <p:nvPr/>
        </p:nvSpPr>
        <p:spPr>
          <a:xfrm>
            <a:off x="1168925" y="6171300"/>
            <a:ext cx="10278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212121"/>
                </a:solidFill>
                <a:highlight>
                  <a:srgbClr val="FFFFFF"/>
                </a:highlight>
                <a:latin typeface="Roboto"/>
                <a:ea typeface="Roboto"/>
                <a:cs typeface="Roboto"/>
                <a:sym typeface="Roboto"/>
              </a:rPr>
              <a:t>Source:https://res.cloudinary.com/dkrav2qn2/images/w_1024,h_768/f_webp,q_auto/v1621681071/Used-car-market-in-US-Market-segmentation/Used-car-market-in-US-Market-segmentation-png?_i=AA</a:t>
            </a:r>
            <a:endParaRPr>
              <a:latin typeface="Calibri"/>
              <a:ea typeface="Calibri"/>
              <a:cs typeface="Calibri"/>
              <a:sym typeface="Calibri"/>
            </a:endParaRPr>
          </a:p>
        </p:txBody>
      </p:sp>
      <p:pic>
        <p:nvPicPr>
          <p:cNvPr id="274" name="Google Shape;274;g11081061fff_0_0"/>
          <p:cNvPicPr preferRelativeResize="0"/>
          <p:nvPr/>
        </p:nvPicPr>
        <p:blipFill>
          <a:blip r:embed="rId9">
            <a:alphaModFix/>
          </a:blip>
          <a:stretch>
            <a:fillRect/>
          </a:stretch>
        </p:blipFill>
        <p:spPr>
          <a:xfrm>
            <a:off x="3368950" y="4899413"/>
            <a:ext cx="1907175" cy="1184450"/>
          </a:xfrm>
          <a:prstGeom prst="rect">
            <a:avLst/>
          </a:prstGeom>
          <a:noFill/>
          <a:ln>
            <a:noFill/>
          </a:ln>
        </p:spPr>
      </p:pic>
      <p:sp>
        <p:nvSpPr>
          <p:cNvPr id="275" name="Google Shape;275;g11081061fff_0_0"/>
          <p:cNvSpPr txBox="1"/>
          <p:nvPr/>
        </p:nvSpPr>
        <p:spPr>
          <a:xfrm>
            <a:off x="5240750" y="5359325"/>
            <a:ext cx="4682400" cy="492600"/>
          </a:xfrm>
          <a:prstGeom prst="rect">
            <a:avLst/>
          </a:prstGeom>
          <a:noFill/>
          <a:ln>
            <a:noFill/>
          </a:ln>
        </p:spPr>
        <p:txBody>
          <a:bodyPr anchorCtr="0" anchor="t" bIns="91425" lIns="91425" spcFirstLastPara="1" rIns="91425" wrap="square" tIns="91425">
            <a:spAutoFit/>
          </a:bodyPr>
          <a:lstStyle/>
          <a:p>
            <a:pPr indent="0" lvl="0" marL="0" rtl="0" algn="l">
              <a:lnSpc>
                <a:spcPct val="165000"/>
              </a:lnSpc>
              <a:spcBef>
                <a:spcPts val="0"/>
              </a:spcBef>
              <a:spcAft>
                <a:spcPts val="0"/>
              </a:spcAft>
              <a:buNone/>
            </a:pPr>
            <a:r>
              <a:rPr b="1" lang="en-US" sz="2000">
                <a:solidFill>
                  <a:schemeClr val="dk1"/>
                </a:solidFill>
                <a:latin typeface="Dosis"/>
                <a:ea typeface="Dosis"/>
                <a:cs typeface="Dosis"/>
                <a:sym typeface="Dosis"/>
                <a:extLst>
                  <a:ext uri="http://customooxmlschemas.google.com/">
                    <go:slidesCustomData xmlns:go="http://customooxmlschemas.google.com/" textRoundtripDataId="1"/>
                  </a:ext>
                </a:extLst>
              </a:rPr>
              <a:t> &gt; 300.000 </a:t>
            </a:r>
            <a:r>
              <a:rPr b="1" lang="en-US" sz="2000">
                <a:solidFill>
                  <a:schemeClr val="dk1"/>
                </a:solidFill>
                <a:latin typeface="Dosis"/>
                <a:ea typeface="Dosis"/>
                <a:cs typeface="Dosis"/>
                <a:sym typeface="Dosis"/>
              </a:rPr>
              <a:t>cars in medium segmentation</a:t>
            </a:r>
            <a:endParaRPr b="1"/>
          </a:p>
        </p:txBody>
      </p:sp>
      <p:pic>
        <p:nvPicPr>
          <p:cNvPr id="276" name="Google Shape;276;g11081061fff_0_0"/>
          <p:cNvPicPr preferRelativeResize="0"/>
          <p:nvPr/>
        </p:nvPicPr>
        <p:blipFill rotWithShape="1">
          <a:blip r:embed="rId10">
            <a:alphaModFix/>
          </a:blip>
          <a:srcRect b="9350" l="73897" r="2338" t="36287"/>
          <a:stretch/>
        </p:blipFill>
        <p:spPr>
          <a:xfrm>
            <a:off x="9283274" y="1020675"/>
            <a:ext cx="2173051" cy="3728125"/>
          </a:xfrm>
          <a:prstGeom prst="rect">
            <a:avLst/>
          </a:prstGeom>
          <a:noFill/>
          <a:ln>
            <a:noFill/>
          </a:ln>
        </p:spPr>
      </p:pic>
      <p:sp>
        <p:nvSpPr>
          <p:cNvPr id="277" name="Google Shape;277;g11081061fff_0_0"/>
          <p:cNvSpPr/>
          <p:nvPr/>
        </p:nvSpPr>
        <p:spPr>
          <a:xfrm>
            <a:off x="9806325" y="2356000"/>
            <a:ext cx="1269000" cy="492600"/>
          </a:xfrm>
          <a:prstGeom prst="rect">
            <a:avLst/>
          </a:prstGeom>
          <a:solidFill>
            <a:srgbClr val="5B9BD5">
              <a:alpha val="24020"/>
            </a:srgbClr>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11081061fff_0_0"/>
          <p:cNvSpPr/>
          <p:nvPr/>
        </p:nvSpPr>
        <p:spPr>
          <a:xfrm>
            <a:off x="9816200" y="3030300"/>
            <a:ext cx="1269000" cy="1043700"/>
          </a:xfrm>
          <a:prstGeom prst="rect">
            <a:avLst/>
          </a:prstGeom>
          <a:solidFill>
            <a:srgbClr val="FF9900">
              <a:alpha val="27930"/>
            </a:srgbClr>
          </a:solid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g11081061fff_0_0"/>
          <p:cNvSpPr/>
          <p:nvPr/>
        </p:nvSpPr>
        <p:spPr>
          <a:xfrm>
            <a:off x="9816200" y="4314425"/>
            <a:ext cx="1269000" cy="585000"/>
          </a:xfrm>
          <a:prstGeom prst="rect">
            <a:avLst/>
          </a:prstGeom>
          <a:solidFill>
            <a:srgbClr val="38761D">
              <a:alpha val="21790"/>
            </a:srgbClr>
          </a:solid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descr="Image result for agile teamwork" id="284" name="Google Shape;284;g11081061fff_0_28"/>
          <p:cNvPicPr preferRelativeResize="0"/>
          <p:nvPr/>
        </p:nvPicPr>
        <p:blipFill rotWithShape="1">
          <a:blip r:embed="rId3">
            <a:alphaModFix/>
          </a:blip>
          <a:srcRect b="15569" l="0" r="0" t="0"/>
          <a:stretch/>
        </p:blipFill>
        <p:spPr>
          <a:xfrm>
            <a:off x="0" y="0"/>
            <a:ext cx="12188140" cy="6857998"/>
          </a:xfrm>
          <a:prstGeom prst="rect">
            <a:avLst/>
          </a:prstGeom>
          <a:noFill/>
          <a:ln>
            <a:noFill/>
          </a:ln>
        </p:spPr>
      </p:pic>
      <p:sp>
        <p:nvSpPr>
          <p:cNvPr id="285" name="Google Shape;285;g11081061fff_0_28"/>
          <p:cNvSpPr/>
          <p:nvPr/>
        </p:nvSpPr>
        <p:spPr>
          <a:xfrm>
            <a:off x="0" y="0"/>
            <a:ext cx="12192000" cy="6858000"/>
          </a:xfrm>
          <a:prstGeom prst="rect">
            <a:avLst/>
          </a:prstGeom>
          <a:solidFill>
            <a:schemeClr val="dk1">
              <a:alpha val="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6" name="Google Shape;286;g11081061fff_0_28"/>
          <p:cNvSpPr/>
          <p:nvPr/>
        </p:nvSpPr>
        <p:spPr>
          <a:xfrm>
            <a:off x="0" y="0"/>
            <a:ext cx="12188100" cy="6858000"/>
          </a:xfrm>
          <a:prstGeom prst="rect">
            <a:avLst/>
          </a:prstGeom>
          <a:solidFill>
            <a:schemeClr val="lt1">
              <a:alpha val="9725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close up of a logo&#10;&#10;Description automatically generated" id="287" name="Google Shape;287;g11081061fff_0_28"/>
          <p:cNvPicPr preferRelativeResize="0"/>
          <p:nvPr/>
        </p:nvPicPr>
        <p:blipFill rotWithShape="1">
          <a:blip r:embed="rId4">
            <a:alphaModFix amt="71000"/>
          </a:blip>
          <a:srcRect b="0" l="0" r="0" t="0"/>
          <a:stretch/>
        </p:blipFill>
        <p:spPr>
          <a:xfrm>
            <a:off x="-13753" y="696642"/>
            <a:ext cx="12192000" cy="5080000"/>
          </a:xfrm>
          <a:prstGeom prst="rect">
            <a:avLst/>
          </a:prstGeom>
          <a:noFill/>
          <a:ln>
            <a:noFill/>
          </a:ln>
        </p:spPr>
      </p:pic>
      <p:pic>
        <p:nvPicPr>
          <p:cNvPr descr="A picture containing building&#10;&#10;Description automatically generated" id="288" name="Google Shape;288;g11081061fff_0_28"/>
          <p:cNvPicPr preferRelativeResize="0"/>
          <p:nvPr/>
        </p:nvPicPr>
        <p:blipFill rotWithShape="1">
          <a:blip r:embed="rId5">
            <a:alphaModFix amt="15000"/>
          </a:blip>
          <a:srcRect b="0" l="0" r="0" t="0"/>
          <a:stretch/>
        </p:blipFill>
        <p:spPr>
          <a:xfrm>
            <a:off x="-480932" y="-433239"/>
            <a:ext cx="1268910" cy="1268910"/>
          </a:xfrm>
          <a:prstGeom prst="rect">
            <a:avLst/>
          </a:prstGeom>
          <a:noFill/>
          <a:ln>
            <a:noFill/>
          </a:ln>
        </p:spPr>
      </p:pic>
      <p:pic>
        <p:nvPicPr>
          <p:cNvPr descr="A picture containing drawing&#10;&#10;Description automatically generated" id="289" name="Google Shape;289;g11081061fff_0_28"/>
          <p:cNvPicPr preferRelativeResize="0"/>
          <p:nvPr/>
        </p:nvPicPr>
        <p:blipFill rotWithShape="1">
          <a:blip r:embed="rId6">
            <a:alphaModFix/>
          </a:blip>
          <a:srcRect b="0" l="0" r="0" t="0"/>
          <a:stretch/>
        </p:blipFill>
        <p:spPr>
          <a:xfrm>
            <a:off x="10863470" y="-1"/>
            <a:ext cx="1268910" cy="527648"/>
          </a:xfrm>
          <a:prstGeom prst="rect">
            <a:avLst/>
          </a:prstGeom>
          <a:noFill/>
          <a:ln>
            <a:noFill/>
          </a:ln>
        </p:spPr>
      </p:pic>
      <p:sp>
        <p:nvSpPr>
          <p:cNvPr id="290" name="Google Shape;290;g11081061fff_0_28"/>
          <p:cNvSpPr txBox="1"/>
          <p:nvPr/>
        </p:nvSpPr>
        <p:spPr>
          <a:xfrm>
            <a:off x="1041713" y="653047"/>
            <a:ext cx="10533000" cy="51672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Clr>
                <a:srgbClr val="000000"/>
              </a:buClr>
              <a:buSzPts val="2000"/>
              <a:buFont typeface="Arial"/>
              <a:buNone/>
            </a:pPr>
            <a:r>
              <a:rPr b="0" i="0" lang="en-US" sz="2000" u="none" cap="none" strike="noStrike">
                <a:solidFill>
                  <a:schemeClr val="dk1"/>
                </a:solidFill>
                <a:latin typeface="Dosis"/>
                <a:ea typeface="Dosis"/>
                <a:cs typeface="Dosis"/>
                <a:sym typeface="Dosis"/>
              </a:rPr>
              <a:t>DATA VISUALISASI ( Car </a:t>
            </a:r>
            <a:r>
              <a:rPr lang="en-US" sz="2000">
                <a:solidFill>
                  <a:schemeClr val="dk1"/>
                </a:solidFill>
                <a:latin typeface="Dosis"/>
                <a:ea typeface="Dosis"/>
                <a:cs typeface="Dosis"/>
                <a:sym typeface="Dosis"/>
              </a:rPr>
              <a:t>Transmission</a:t>
            </a:r>
            <a:r>
              <a:rPr b="0" i="0" lang="en-US" sz="2000" u="none" cap="none" strike="noStrike">
                <a:solidFill>
                  <a:schemeClr val="dk1"/>
                </a:solidFill>
                <a:latin typeface="Dosis"/>
                <a:ea typeface="Dosis"/>
                <a:cs typeface="Dosis"/>
                <a:sym typeface="Dosis"/>
              </a:rPr>
              <a:t>)</a:t>
            </a:r>
            <a:endParaRPr b="0" i="0" sz="1400" u="none" cap="none" strike="noStrike">
              <a:solidFill>
                <a:srgbClr val="000000"/>
              </a:solidFill>
              <a:latin typeface="Arial"/>
              <a:ea typeface="Arial"/>
              <a:cs typeface="Arial"/>
              <a:sym typeface="Arial"/>
            </a:endParaRPr>
          </a:p>
        </p:txBody>
      </p:sp>
      <p:sp>
        <p:nvSpPr>
          <p:cNvPr id="291" name="Google Shape;291;g11081061fff_0_28"/>
          <p:cNvSpPr txBox="1"/>
          <p:nvPr/>
        </p:nvSpPr>
        <p:spPr>
          <a:xfrm>
            <a:off x="1041720" y="101717"/>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lang="en-US" sz="3200">
                <a:solidFill>
                  <a:srgbClr val="0198A3"/>
                </a:solidFill>
                <a:latin typeface="Montserrat"/>
                <a:ea typeface="Montserrat"/>
                <a:cs typeface="Montserrat"/>
                <a:sym typeface="Montserrat"/>
              </a:rPr>
              <a:t>Insights</a:t>
            </a:r>
            <a:endParaRPr b="1" i="0" sz="3200" u="none" cap="none" strike="noStrike">
              <a:solidFill>
                <a:srgbClr val="0198A3"/>
              </a:solidFill>
              <a:latin typeface="Montserrat"/>
              <a:ea typeface="Montserrat"/>
              <a:cs typeface="Montserrat"/>
              <a:sym typeface="Montserrat"/>
            </a:endParaRPr>
          </a:p>
        </p:txBody>
      </p:sp>
      <p:pic>
        <p:nvPicPr>
          <p:cNvPr id="292" name="Google Shape;292;g11081061fff_0_28"/>
          <p:cNvPicPr preferRelativeResize="0"/>
          <p:nvPr/>
        </p:nvPicPr>
        <p:blipFill>
          <a:blip r:embed="rId7">
            <a:alphaModFix/>
          </a:blip>
          <a:stretch>
            <a:fillRect/>
          </a:stretch>
        </p:blipFill>
        <p:spPr>
          <a:xfrm>
            <a:off x="787975" y="1285700"/>
            <a:ext cx="5711450" cy="4286600"/>
          </a:xfrm>
          <a:prstGeom prst="rect">
            <a:avLst/>
          </a:prstGeom>
          <a:noFill/>
          <a:ln>
            <a:noFill/>
          </a:ln>
        </p:spPr>
      </p:pic>
      <p:pic>
        <p:nvPicPr>
          <p:cNvPr id="293" name="Google Shape;293;g11081061fff_0_28"/>
          <p:cNvPicPr preferRelativeResize="0"/>
          <p:nvPr/>
        </p:nvPicPr>
        <p:blipFill>
          <a:blip r:embed="rId8">
            <a:alphaModFix/>
          </a:blip>
          <a:stretch>
            <a:fillRect/>
          </a:stretch>
        </p:blipFill>
        <p:spPr>
          <a:xfrm>
            <a:off x="714750" y="5104150"/>
            <a:ext cx="1387425" cy="1387425"/>
          </a:xfrm>
          <a:prstGeom prst="rect">
            <a:avLst/>
          </a:prstGeom>
          <a:noFill/>
          <a:ln>
            <a:noFill/>
          </a:ln>
        </p:spPr>
      </p:pic>
      <p:sp>
        <p:nvSpPr>
          <p:cNvPr id="294" name="Google Shape;294;g11081061fff_0_28"/>
          <p:cNvSpPr txBox="1"/>
          <p:nvPr/>
        </p:nvSpPr>
        <p:spPr>
          <a:xfrm>
            <a:off x="2313350" y="5559350"/>
            <a:ext cx="2660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latin typeface="Dosis"/>
                <a:ea typeface="Dosis"/>
                <a:cs typeface="Dosis"/>
                <a:sym typeface="Dosis"/>
              </a:rPr>
              <a:t>96,4% Automatic</a:t>
            </a:r>
            <a:endParaRPr b="1" sz="1900">
              <a:latin typeface="Dosis"/>
              <a:ea typeface="Dosis"/>
              <a:cs typeface="Dosis"/>
              <a:sym typeface="Dosis"/>
            </a:endParaRPr>
          </a:p>
        </p:txBody>
      </p:sp>
      <p:sp>
        <p:nvSpPr>
          <p:cNvPr id="295" name="Google Shape;295;g11081061fff_0_28"/>
          <p:cNvSpPr txBox="1"/>
          <p:nvPr/>
        </p:nvSpPr>
        <p:spPr>
          <a:xfrm>
            <a:off x="6420975" y="6392600"/>
            <a:ext cx="571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Source: </a:t>
            </a:r>
            <a:r>
              <a:rPr lang="en-US"/>
              <a:t>https://www.fix.com/blog/manual-vs-automatic-transmissions/</a:t>
            </a:r>
            <a:endParaRPr/>
          </a:p>
        </p:txBody>
      </p:sp>
      <p:pic>
        <p:nvPicPr>
          <p:cNvPr id="296" name="Google Shape;296;g11081061fff_0_28"/>
          <p:cNvPicPr preferRelativeResize="0"/>
          <p:nvPr/>
        </p:nvPicPr>
        <p:blipFill rotWithShape="1">
          <a:blip r:embed="rId9">
            <a:alphaModFix/>
          </a:blip>
          <a:srcRect b="3175" l="12299" r="12194" t="0"/>
          <a:stretch/>
        </p:blipFill>
        <p:spPr>
          <a:xfrm>
            <a:off x="7046324" y="413350"/>
            <a:ext cx="4460718" cy="60312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descr="Image result for agile teamwork" id="301" name="Google Shape;301;g11081061fff_0_54"/>
          <p:cNvPicPr preferRelativeResize="0"/>
          <p:nvPr/>
        </p:nvPicPr>
        <p:blipFill rotWithShape="1">
          <a:blip r:embed="rId4">
            <a:alphaModFix/>
          </a:blip>
          <a:srcRect b="15569" l="0" r="0" t="0"/>
          <a:stretch/>
        </p:blipFill>
        <p:spPr>
          <a:xfrm>
            <a:off x="0" y="0"/>
            <a:ext cx="12188140" cy="6857998"/>
          </a:xfrm>
          <a:prstGeom prst="rect">
            <a:avLst/>
          </a:prstGeom>
          <a:noFill/>
          <a:ln>
            <a:noFill/>
          </a:ln>
        </p:spPr>
      </p:pic>
      <p:sp>
        <p:nvSpPr>
          <p:cNvPr id="302" name="Google Shape;302;g11081061fff_0_54"/>
          <p:cNvSpPr/>
          <p:nvPr/>
        </p:nvSpPr>
        <p:spPr>
          <a:xfrm>
            <a:off x="0" y="0"/>
            <a:ext cx="12192000" cy="6858000"/>
          </a:xfrm>
          <a:prstGeom prst="rect">
            <a:avLst/>
          </a:prstGeom>
          <a:solidFill>
            <a:schemeClr val="dk1">
              <a:alpha val="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3" name="Google Shape;303;g11081061fff_0_54"/>
          <p:cNvSpPr/>
          <p:nvPr/>
        </p:nvSpPr>
        <p:spPr>
          <a:xfrm>
            <a:off x="-55725" y="0"/>
            <a:ext cx="12247800" cy="6858000"/>
          </a:xfrm>
          <a:prstGeom prst="rect">
            <a:avLst/>
          </a:prstGeom>
          <a:solidFill>
            <a:schemeClr val="lt1">
              <a:alpha val="9725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close up of a logo&#10;&#10;Description automatically generated" id="304" name="Google Shape;304;g11081061fff_0_54"/>
          <p:cNvPicPr preferRelativeResize="0"/>
          <p:nvPr/>
        </p:nvPicPr>
        <p:blipFill rotWithShape="1">
          <a:blip r:embed="rId5">
            <a:alphaModFix amt="71000"/>
          </a:blip>
          <a:srcRect b="0" l="0" r="0" t="0"/>
          <a:stretch/>
        </p:blipFill>
        <p:spPr>
          <a:xfrm>
            <a:off x="-13753" y="849042"/>
            <a:ext cx="12192000" cy="5080000"/>
          </a:xfrm>
          <a:prstGeom prst="rect">
            <a:avLst/>
          </a:prstGeom>
          <a:noFill/>
          <a:ln>
            <a:noFill/>
          </a:ln>
        </p:spPr>
      </p:pic>
      <p:pic>
        <p:nvPicPr>
          <p:cNvPr descr="A picture containing building&#10;&#10;Description automatically generated" id="305" name="Google Shape;305;g11081061fff_0_54"/>
          <p:cNvPicPr preferRelativeResize="0"/>
          <p:nvPr/>
        </p:nvPicPr>
        <p:blipFill rotWithShape="1">
          <a:blip r:embed="rId6">
            <a:alphaModFix amt="15000"/>
          </a:blip>
          <a:srcRect b="0" l="0" r="0" t="0"/>
          <a:stretch/>
        </p:blipFill>
        <p:spPr>
          <a:xfrm>
            <a:off x="-480932" y="-433239"/>
            <a:ext cx="1268910" cy="1268910"/>
          </a:xfrm>
          <a:prstGeom prst="rect">
            <a:avLst/>
          </a:prstGeom>
          <a:noFill/>
          <a:ln>
            <a:noFill/>
          </a:ln>
        </p:spPr>
      </p:pic>
      <p:pic>
        <p:nvPicPr>
          <p:cNvPr descr="A picture containing drawing&#10;&#10;Description automatically generated" id="306" name="Google Shape;306;g11081061fff_0_54"/>
          <p:cNvPicPr preferRelativeResize="0"/>
          <p:nvPr/>
        </p:nvPicPr>
        <p:blipFill rotWithShape="1">
          <a:blip r:embed="rId7">
            <a:alphaModFix/>
          </a:blip>
          <a:srcRect b="0" l="0" r="0" t="0"/>
          <a:stretch/>
        </p:blipFill>
        <p:spPr>
          <a:xfrm>
            <a:off x="10863470" y="-1"/>
            <a:ext cx="1268910" cy="527648"/>
          </a:xfrm>
          <a:prstGeom prst="rect">
            <a:avLst/>
          </a:prstGeom>
          <a:noFill/>
          <a:ln>
            <a:noFill/>
          </a:ln>
        </p:spPr>
      </p:pic>
      <p:sp>
        <p:nvSpPr>
          <p:cNvPr id="307" name="Google Shape;307;g11081061fff_0_54"/>
          <p:cNvSpPr txBox="1"/>
          <p:nvPr/>
        </p:nvSpPr>
        <p:spPr>
          <a:xfrm>
            <a:off x="1041720" y="1306587"/>
            <a:ext cx="105330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65000"/>
              </a:lnSpc>
              <a:spcBef>
                <a:spcPts val="0"/>
              </a:spcBef>
              <a:spcAft>
                <a:spcPts val="0"/>
              </a:spcAft>
              <a:buClr>
                <a:srgbClr val="000000"/>
              </a:buClr>
              <a:buSzPts val="2000"/>
              <a:buFont typeface="Arial"/>
              <a:buNone/>
            </a:pPr>
            <a:r>
              <a:t/>
            </a:r>
            <a:endParaRPr b="0" i="0" sz="2000" u="none" cap="none" strike="noStrike">
              <a:solidFill>
                <a:schemeClr val="dk1"/>
              </a:solidFill>
              <a:latin typeface="Dosis"/>
              <a:ea typeface="Dosis"/>
              <a:cs typeface="Dosis"/>
              <a:sym typeface="Dosis"/>
            </a:endParaRPr>
          </a:p>
        </p:txBody>
      </p:sp>
      <p:sp>
        <p:nvSpPr>
          <p:cNvPr id="308" name="Google Shape;308;g11081061fff_0_54"/>
          <p:cNvSpPr txBox="1"/>
          <p:nvPr/>
        </p:nvSpPr>
        <p:spPr>
          <a:xfrm>
            <a:off x="569850" y="6197275"/>
            <a:ext cx="11052300" cy="430800"/>
          </a:xfrm>
          <a:prstGeom prst="rect">
            <a:avLst/>
          </a:prstGeom>
          <a:noFill/>
          <a:ln>
            <a:noFill/>
          </a:ln>
        </p:spPr>
        <p:txBody>
          <a:bodyPr anchorCtr="0" anchor="t" bIns="45700" lIns="91425" spcFirstLastPara="1" rIns="91425" wrap="square" tIns="45700">
            <a:spAutoFit/>
          </a:bodyPr>
          <a:lstStyle/>
          <a:p>
            <a:pPr indent="0" lvl="0" marL="0" marR="0" rtl="0" algn="ctr">
              <a:lnSpc>
                <a:spcPct val="103125"/>
              </a:lnSpc>
              <a:spcBef>
                <a:spcPts val="0"/>
              </a:spcBef>
              <a:spcAft>
                <a:spcPts val="0"/>
              </a:spcAft>
              <a:buClr>
                <a:srgbClr val="000000"/>
              </a:buClr>
              <a:buSzPts val="3200"/>
              <a:buFont typeface="Arial"/>
              <a:buNone/>
            </a:pPr>
            <a:r>
              <a:rPr b="1" lang="en-US" sz="2200">
                <a:solidFill>
                  <a:schemeClr val="dk1"/>
                </a:solidFill>
                <a:latin typeface="Montserrat"/>
                <a:ea typeface="Montserrat"/>
                <a:cs typeface="Montserrat"/>
                <a:sym typeface="Montserrat"/>
                <a:extLst>
                  <a:ext uri="http://customooxmlschemas.google.com/">
                    <go:slidesCustomData xmlns:go="http://customooxmlschemas.google.com/" textRoundtripDataId="2"/>
                  </a:ext>
                </a:extLst>
              </a:rPr>
              <a:t>Top 10 mobil paling laku terjual</a:t>
            </a:r>
            <a:endParaRPr b="1" i="0" sz="2000" u="none" cap="none" strike="noStrike">
              <a:solidFill>
                <a:schemeClr val="dk1"/>
              </a:solidFill>
              <a:latin typeface="Montserrat"/>
              <a:ea typeface="Montserrat"/>
              <a:cs typeface="Montserrat"/>
              <a:sym typeface="Montserrat"/>
            </a:endParaRPr>
          </a:p>
        </p:txBody>
      </p:sp>
      <p:pic>
        <p:nvPicPr>
          <p:cNvPr id="309" name="Google Shape;309;g11081061fff_0_54"/>
          <p:cNvPicPr preferRelativeResize="0"/>
          <p:nvPr/>
        </p:nvPicPr>
        <p:blipFill>
          <a:blip r:embed="rId8">
            <a:alphaModFix/>
          </a:blip>
          <a:stretch>
            <a:fillRect/>
          </a:stretch>
        </p:blipFill>
        <p:spPr>
          <a:xfrm>
            <a:off x="995363" y="1186388"/>
            <a:ext cx="10201275" cy="4810125"/>
          </a:xfrm>
          <a:prstGeom prst="rect">
            <a:avLst/>
          </a:prstGeom>
          <a:noFill/>
          <a:ln>
            <a:noFill/>
          </a:ln>
        </p:spPr>
      </p:pic>
      <p:sp>
        <p:nvSpPr>
          <p:cNvPr id="310" name="Google Shape;310;g11081061fff_0_54"/>
          <p:cNvSpPr txBox="1"/>
          <p:nvPr/>
        </p:nvSpPr>
        <p:spPr>
          <a:xfrm>
            <a:off x="1130720" y="37279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Insights</a:t>
            </a:r>
            <a:endParaRPr b="1" i="0" sz="3200" u="none" cap="none" strike="noStrike">
              <a:solidFill>
                <a:srgbClr val="0198A3"/>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descr="Image result for agile teamwork" id="315" name="Google Shape;315;g11081061fff_0_103"/>
          <p:cNvPicPr preferRelativeResize="0"/>
          <p:nvPr/>
        </p:nvPicPr>
        <p:blipFill rotWithShape="1">
          <a:blip r:embed="rId3">
            <a:alphaModFix/>
          </a:blip>
          <a:srcRect b="15569" l="0" r="0" t="0"/>
          <a:stretch/>
        </p:blipFill>
        <p:spPr>
          <a:xfrm>
            <a:off x="0" y="0"/>
            <a:ext cx="12188140" cy="6857998"/>
          </a:xfrm>
          <a:prstGeom prst="rect">
            <a:avLst/>
          </a:prstGeom>
          <a:noFill/>
          <a:ln>
            <a:noFill/>
          </a:ln>
        </p:spPr>
      </p:pic>
      <p:sp>
        <p:nvSpPr>
          <p:cNvPr id="316" name="Google Shape;316;g11081061fff_0_103"/>
          <p:cNvSpPr/>
          <p:nvPr/>
        </p:nvSpPr>
        <p:spPr>
          <a:xfrm>
            <a:off x="0" y="0"/>
            <a:ext cx="12192000" cy="6858000"/>
          </a:xfrm>
          <a:prstGeom prst="rect">
            <a:avLst/>
          </a:prstGeom>
          <a:solidFill>
            <a:schemeClr val="dk1">
              <a:alpha val="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7" name="Google Shape;317;g11081061fff_0_103"/>
          <p:cNvSpPr/>
          <p:nvPr/>
        </p:nvSpPr>
        <p:spPr>
          <a:xfrm>
            <a:off x="0" y="0"/>
            <a:ext cx="12188100" cy="6858000"/>
          </a:xfrm>
          <a:prstGeom prst="rect">
            <a:avLst/>
          </a:prstGeom>
          <a:solidFill>
            <a:schemeClr val="lt1">
              <a:alpha val="9725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close up of a logo&#10;&#10;Description automatically generated" id="318" name="Google Shape;318;g11081061fff_0_103"/>
          <p:cNvPicPr preferRelativeResize="0"/>
          <p:nvPr/>
        </p:nvPicPr>
        <p:blipFill rotWithShape="1">
          <a:blip r:embed="rId4">
            <a:alphaModFix amt="71000"/>
          </a:blip>
          <a:srcRect b="0" l="0" r="0" t="0"/>
          <a:stretch/>
        </p:blipFill>
        <p:spPr>
          <a:xfrm>
            <a:off x="-13753" y="696642"/>
            <a:ext cx="12192000" cy="5080000"/>
          </a:xfrm>
          <a:prstGeom prst="rect">
            <a:avLst/>
          </a:prstGeom>
          <a:noFill/>
          <a:ln>
            <a:noFill/>
          </a:ln>
        </p:spPr>
      </p:pic>
      <p:pic>
        <p:nvPicPr>
          <p:cNvPr descr="A picture containing building&#10;&#10;Description automatically generated" id="319" name="Google Shape;319;g11081061fff_0_103"/>
          <p:cNvPicPr preferRelativeResize="0"/>
          <p:nvPr/>
        </p:nvPicPr>
        <p:blipFill rotWithShape="1">
          <a:blip r:embed="rId5">
            <a:alphaModFix amt="15000"/>
          </a:blip>
          <a:srcRect b="0" l="0" r="0" t="0"/>
          <a:stretch/>
        </p:blipFill>
        <p:spPr>
          <a:xfrm>
            <a:off x="-480932" y="-433239"/>
            <a:ext cx="1268910" cy="1268910"/>
          </a:xfrm>
          <a:prstGeom prst="rect">
            <a:avLst/>
          </a:prstGeom>
          <a:noFill/>
          <a:ln>
            <a:noFill/>
          </a:ln>
        </p:spPr>
      </p:pic>
      <p:pic>
        <p:nvPicPr>
          <p:cNvPr descr="A picture containing drawing&#10;&#10;Description automatically generated" id="320" name="Google Shape;320;g11081061fff_0_103"/>
          <p:cNvPicPr preferRelativeResize="0"/>
          <p:nvPr/>
        </p:nvPicPr>
        <p:blipFill rotWithShape="1">
          <a:blip r:embed="rId6">
            <a:alphaModFix/>
          </a:blip>
          <a:srcRect b="0" l="0" r="0" t="0"/>
          <a:stretch/>
        </p:blipFill>
        <p:spPr>
          <a:xfrm>
            <a:off x="10863470" y="-1"/>
            <a:ext cx="1268910" cy="527648"/>
          </a:xfrm>
          <a:prstGeom prst="rect">
            <a:avLst/>
          </a:prstGeom>
          <a:noFill/>
          <a:ln>
            <a:noFill/>
          </a:ln>
        </p:spPr>
      </p:pic>
      <p:sp>
        <p:nvSpPr>
          <p:cNvPr id="321" name="Google Shape;321;g11081061fff_0_103"/>
          <p:cNvSpPr txBox="1"/>
          <p:nvPr/>
        </p:nvSpPr>
        <p:spPr>
          <a:xfrm>
            <a:off x="1041720" y="101717"/>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lang="en-US" sz="3200">
                <a:solidFill>
                  <a:srgbClr val="0198A3"/>
                </a:solidFill>
                <a:latin typeface="Montserrat"/>
                <a:ea typeface="Montserrat"/>
                <a:cs typeface="Montserrat"/>
                <a:sym typeface="Montserrat"/>
              </a:rPr>
              <a:t>Insights</a:t>
            </a:r>
            <a:endParaRPr b="1" i="0" sz="3200" u="none" cap="none" strike="noStrike">
              <a:solidFill>
                <a:srgbClr val="0198A3"/>
              </a:solidFill>
              <a:latin typeface="Montserrat"/>
              <a:ea typeface="Montserrat"/>
              <a:cs typeface="Montserrat"/>
              <a:sym typeface="Montserrat"/>
            </a:endParaRPr>
          </a:p>
        </p:txBody>
      </p:sp>
      <p:pic>
        <p:nvPicPr>
          <p:cNvPr id="322" name="Google Shape;322;g11081061fff_0_103"/>
          <p:cNvPicPr preferRelativeResize="0"/>
          <p:nvPr/>
        </p:nvPicPr>
        <p:blipFill>
          <a:blip r:embed="rId7">
            <a:alphaModFix/>
          </a:blip>
          <a:stretch>
            <a:fillRect/>
          </a:stretch>
        </p:blipFill>
        <p:spPr>
          <a:xfrm>
            <a:off x="4489349" y="1182375"/>
            <a:ext cx="7612700" cy="4216275"/>
          </a:xfrm>
          <a:prstGeom prst="rect">
            <a:avLst/>
          </a:prstGeom>
          <a:noFill/>
          <a:ln>
            <a:noFill/>
          </a:ln>
        </p:spPr>
      </p:pic>
      <p:sp>
        <p:nvSpPr>
          <p:cNvPr id="323" name="Google Shape;323;g11081061fff_0_103"/>
          <p:cNvSpPr txBox="1"/>
          <p:nvPr/>
        </p:nvSpPr>
        <p:spPr>
          <a:xfrm>
            <a:off x="1342950" y="6123850"/>
            <a:ext cx="218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24" name="Google Shape;324;g11081061fff_0_103"/>
          <p:cNvSpPr txBox="1"/>
          <p:nvPr/>
        </p:nvSpPr>
        <p:spPr>
          <a:xfrm>
            <a:off x="159750" y="5641725"/>
            <a:ext cx="11568600" cy="492600"/>
          </a:xfrm>
          <a:prstGeom prst="rect">
            <a:avLst/>
          </a:prstGeom>
          <a:noFill/>
          <a:ln>
            <a:noFill/>
          </a:ln>
        </p:spPr>
        <p:txBody>
          <a:bodyPr anchorCtr="0" anchor="t" bIns="91425" lIns="91425" spcFirstLastPara="1" rIns="91425" wrap="square" tIns="91425">
            <a:spAutoFit/>
          </a:bodyPr>
          <a:lstStyle/>
          <a:p>
            <a:pPr indent="0" lvl="0" marL="0" rtl="0" algn="ctr">
              <a:lnSpc>
                <a:spcPct val="103125"/>
              </a:lnSpc>
              <a:spcBef>
                <a:spcPts val="0"/>
              </a:spcBef>
              <a:spcAft>
                <a:spcPts val="0"/>
              </a:spcAft>
              <a:buClr>
                <a:schemeClr val="dk1"/>
              </a:buClr>
              <a:buSzPts val="3200"/>
              <a:buFont typeface="Arial"/>
              <a:buNone/>
            </a:pPr>
            <a:r>
              <a:rPr b="1" lang="en-US" sz="2000">
                <a:solidFill>
                  <a:schemeClr val="dk1"/>
                </a:solidFill>
                <a:latin typeface="Montserrat"/>
                <a:ea typeface="Montserrat"/>
                <a:cs typeface="Montserrat"/>
                <a:sym typeface="Montserrat"/>
              </a:rPr>
              <a:t>Top 5 pabrikan terlaris adalah Ford, Chevrolet, Nissan, Toyota dan Dodge </a:t>
            </a:r>
            <a:endParaRPr>
              <a:latin typeface="Calibri"/>
              <a:ea typeface="Calibri"/>
              <a:cs typeface="Calibri"/>
              <a:sym typeface="Calibri"/>
            </a:endParaRPr>
          </a:p>
        </p:txBody>
      </p:sp>
      <p:pic>
        <p:nvPicPr>
          <p:cNvPr id="325" name="Google Shape;325;g11081061fff_0_103"/>
          <p:cNvPicPr preferRelativeResize="0"/>
          <p:nvPr/>
        </p:nvPicPr>
        <p:blipFill>
          <a:blip r:embed="rId8">
            <a:alphaModFix/>
          </a:blip>
          <a:stretch>
            <a:fillRect/>
          </a:stretch>
        </p:blipFill>
        <p:spPr>
          <a:xfrm>
            <a:off x="354300" y="1182377"/>
            <a:ext cx="4135038" cy="42162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descr="Image result for agile teamwork" id="330" name="Google Shape;330;g11081061fff_0_157"/>
          <p:cNvPicPr preferRelativeResize="0"/>
          <p:nvPr/>
        </p:nvPicPr>
        <p:blipFill rotWithShape="1">
          <a:blip r:embed="rId3">
            <a:alphaModFix/>
          </a:blip>
          <a:srcRect b="15569" l="0" r="0" t="0"/>
          <a:stretch/>
        </p:blipFill>
        <p:spPr>
          <a:xfrm>
            <a:off x="0" y="0"/>
            <a:ext cx="12188140" cy="6857998"/>
          </a:xfrm>
          <a:prstGeom prst="rect">
            <a:avLst/>
          </a:prstGeom>
          <a:noFill/>
          <a:ln>
            <a:noFill/>
          </a:ln>
        </p:spPr>
      </p:pic>
      <p:sp>
        <p:nvSpPr>
          <p:cNvPr id="331" name="Google Shape;331;g11081061fff_0_157"/>
          <p:cNvSpPr/>
          <p:nvPr/>
        </p:nvSpPr>
        <p:spPr>
          <a:xfrm>
            <a:off x="0" y="0"/>
            <a:ext cx="12192000" cy="6858000"/>
          </a:xfrm>
          <a:prstGeom prst="rect">
            <a:avLst/>
          </a:prstGeom>
          <a:solidFill>
            <a:schemeClr val="dk1">
              <a:alpha val="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2" name="Google Shape;332;g11081061fff_0_157"/>
          <p:cNvSpPr/>
          <p:nvPr/>
        </p:nvSpPr>
        <p:spPr>
          <a:xfrm>
            <a:off x="0" y="0"/>
            <a:ext cx="12188100" cy="6858000"/>
          </a:xfrm>
          <a:prstGeom prst="rect">
            <a:avLst/>
          </a:prstGeom>
          <a:solidFill>
            <a:schemeClr val="lt1">
              <a:alpha val="9725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close up of a logo&#10;&#10;Description automatically generated" id="333" name="Google Shape;333;g11081061fff_0_157"/>
          <p:cNvPicPr preferRelativeResize="0"/>
          <p:nvPr/>
        </p:nvPicPr>
        <p:blipFill rotWithShape="1">
          <a:blip r:embed="rId4">
            <a:alphaModFix amt="71000"/>
          </a:blip>
          <a:srcRect b="0" l="0" r="0" t="0"/>
          <a:stretch/>
        </p:blipFill>
        <p:spPr>
          <a:xfrm>
            <a:off x="-13753" y="696642"/>
            <a:ext cx="12192000" cy="5080000"/>
          </a:xfrm>
          <a:prstGeom prst="rect">
            <a:avLst/>
          </a:prstGeom>
          <a:noFill/>
          <a:ln>
            <a:noFill/>
          </a:ln>
        </p:spPr>
      </p:pic>
      <p:pic>
        <p:nvPicPr>
          <p:cNvPr descr="A picture containing building&#10;&#10;Description automatically generated" id="334" name="Google Shape;334;g11081061fff_0_157"/>
          <p:cNvPicPr preferRelativeResize="0"/>
          <p:nvPr/>
        </p:nvPicPr>
        <p:blipFill rotWithShape="1">
          <a:blip r:embed="rId5">
            <a:alphaModFix amt="15000"/>
          </a:blip>
          <a:srcRect b="0" l="0" r="0" t="0"/>
          <a:stretch/>
        </p:blipFill>
        <p:spPr>
          <a:xfrm>
            <a:off x="-480932" y="-433239"/>
            <a:ext cx="1268910" cy="1268910"/>
          </a:xfrm>
          <a:prstGeom prst="rect">
            <a:avLst/>
          </a:prstGeom>
          <a:noFill/>
          <a:ln>
            <a:noFill/>
          </a:ln>
        </p:spPr>
      </p:pic>
      <p:pic>
        <p:nvPicPr>
          <p:cNvPr descr="A picture containing drawing&#10;&#10;Description automatically generated" id="335" name="Google Shape;335;g11081061fff_0_157"/>
          <p:cNvPicPr preferRelativeResize="0"/>
          <p:nvPr/>
        </p:nvPicPr>
        <p:blipFill rotWithShape="1">
          <a:blip r:embed="rId6">
            <a:alphaModFix/>
          </a:blip>
          <a:srcRect b="0" l="0" r="0" t="0"/>
          <a:stretch/>
        </p:blipFill>
        <p:spPr>
          <a:xfrm>
            <a:off x="10863470" y="-1"/>
            <a:ext cx="1268910" cy="527648"/>
          </a:xfrm>
          <a:prstGeom prst="rect">
            <a:avLst/>
          </a:prstGeom>
          <a:noFill/>
          <a:ln>
            <a:noFill/>
          </a:ln>
        </p:spPr>
      </p:pic>
      <p:sp>
        <p:nvSpPr>
          <p:cNvPr id="336" name="Google Shape;336;g11081061fff_0_157"/>
          <p:cNvSpPr txBox="1"/>
          <p:nvPr/>
        </p:nvSpPr>
        <p:spPr>
          <a:xfrm>
            <a:off x="1041720" y="1969087"/>
            <a:ext cx="10533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65000"/>
              </a:lnSpc>
              <a:spcBef>
                <a:spcPts val="0"/>
              </a:spcBef>
              <a:spcAft>
                <a:spcPts val="0"/>
              </a:spcAft>
              <a:buClr>
                <a:srgbClr val="000000"/>
              </a:buClr>
              <a:buSzPts val="20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g11081061fff_0_157"/>
          <p:cNvSpPr txBox="1"/>
          <p:nvPr/>
        </p:nvSpPr>
        <p:spPr>
          <a:xfrm>
            <a:off x="1041720" y="403067"/>
            <a:ext cx="103701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lang="en-US" sz="3200">
                <a:solidFill>
                  <a:srgbClr val="0198A3"/>
                </a:solidFill>
                <a:latin typeface="Montserrat"/>
                <a:ea typeface="Montserrat"/>
                <a:cs typeface="Montserrat"/>
                <a:sym typeface="Montserrat"/>
              </a:rPr>
              <a:t>Insights</a:t>
            </a:r>
            <a:endParaRPr b="1" i="0" sz="3200" u="none" cap="none" strike="noStrike">
              <a:solidFill>
                <a:srgbClr val="0198A3"/>
              </a:solidFill>
              <a:latin typeface="Montserrat"/>
              <a:ea typeface="Montserrat"/>
              <a:cs typeface="Montserrat"/>
              <a:sym typeface="Montserrat"/>
            </a:endParaRPr>
          </a:p>
        </p:txBody>
      </p:sp>
      <p:sp>
        <p:nvSpPr>
          <p:cNvPr id="338" name="Google Shape;338;g11081061fff_0_157"/>
          <p:cNvSpPr txBox="1"/>
          <p:nvPr/>
        </p:nvSpPr>
        <p:spPr>
          <a:xfrm>
            <a:off x="2914225" y="886825"/>
            <a:ext cx="8497500" cy="16887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Clr>
                <a:srgbClr val="000000"/>
              </a:buClr>
              <a:buSzPts val="2000"/>
              <a:buFont typeface="Arial"/>
              <a:buNone/>
            </a:pPr>
            <a:r>
              <a:t/>
            </a:r>
            <a:endParaRPr b="0" i="0" sz="1400" u="none" cap="none" strike="noStrike">
              <a:solidFill>
                <a:srgbClr val="000000"/>
              </a:solidFill>
              <a:latin typeface="Arial"/>
              <a:ea typeface="Arial"/>
              <a:cs typeface="Arial"/>
              <a:sym typeface="Arial"/>
            </a:endParaRPr>
          </a:p>
        </p:txBody>
      </p:sp>
      <p:pic>
        <p:nvPicPr>
          <p:cNvPr id="339" name="Google Shape;339;g11081061fff_0_157"/>
          <p:cNvPicPr preferRelativeResize="0"/>
          <p:nvPr/>
        </p:nvPicPr>
        <p:blipFill>
          <a:blip r:embed="rId7">
            <a:alphaModFix/>
          </a:blip>
          <a:stretch>
            <a:fillRect/>
          </a:stretch>
        </p:blipFill>
        <p:spPr>
          <a:xfrm>
            <a:off x="7904553" y="1564765"/>
            <a:ext cx="4048306" cy="4210575"/>
          </a:xfrm>
          <a:prstGeom prst="rect">
            <a:avLst/>
          </a:prstGeom>
          <a:noFill/>
          <a:ln>
            <a:noFill/>
          </a:ln>
        </p:spPr>
      </p:pic>
      <p:pic>
        <p:nvPicPr>
          <p:cNvPr id="340" name="Google Shape;340;g11081061fff_0_157"/>
          <p:cNvPicPr preferRelativeResize="0"/>
          <p:nvPr/>
        </p:nvPicPr>
        <p:blipFill>
          <a:blip r:embed="rId8">
            <a:alphaModFix/>
          </a:blip>
          <a:stretch>
            <a:fillRect/>
          </a:stretch>
        </p:blipFill>
        <p:spPr>
          <a:xfrm>
            <a:off x="578577" y="1542775"/>
            <a:ext cx="3970400" cy="4102162"/>
          </a:xfrm>
          <a:prstGeom prst="rect">
            <a:avLst/>
          </a:prstGeom>
          <a:noFill/>
          <a:ln>
            <a:noFill/>
          </a:ln>
        </p:spPr>
      </p:pic>
      <p:pic>
        <p:nvPicPr>
          <p:cNvPr id="341" name="Google Shape;341;g11081061fff_0_157"/>
          <p:cNvPicPr preferRelativeResize="0"/>
          <p:nvPr/>
        </p:nvPicPr>
        <p:blipFill rotWithShape="1">
          <a:blip r:embed="rId9">
            <a:alphaModFix/>
          </a:blip>
          <a:srcRect b="66665" l="0" r="0" t="0"/>
          <a:stretch/>
        </p:blipFill>
        <p:spPr>
          <a:xfrm>
            <a:off x="4758386" y="1522337"/>
            <a:ext cx="2936770" cy="1688700"/>
          </a:xfrm>
          <a:prstGeom prst="rect">
            <a:avLst/>
          </a:prstGeom>
          <a:noFill/>
          <a:ln>
            <a:noFill/>
          </a:ln>
        </p:spPr>
      </p:pic>
      <p:sp>
        <p:nvSpPr>
          <p:cNvPr id="342" name="Google Shape;342;g11081061fff_0_157"/>
          <p:cNvSpPr txBox="1"/>
          <p:nvPr/>
        </p:nvSpPr>
        <p:spPr>
          <a:xfrm>
            <a:off x="186925" y="6352025"/>
            <a:ext cx="992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Source : </a:t>
            </a:r>
            <a:r>
              <a:rPr lang="en-US">
                <a:solidFill>
                  <a:schemeClr val="dk1"/>
                </a:solidFill>
              </a:rPr>
              <a:t>http://www.thelowdownblog.com, </a:t>
            </a:r>
            <a:r>
              <a:rPr lang="en-US">
                <a:solidFill>
                  <a:schemeClr val="dk1"/>
                </a:solidFill>
              </a:rPr>
              <a:t>https://www.jato.com/</a:t>
            </a:r>
            <a:endParaRPr>
              <a:solidFill>
                <a:schemeClr val="dk1"/>
              </a:solidFill>
            </a:endParaRPr>
          </a:p>
        </p:txBody>
      </p:sp>
      <p:pic>
        <p:nvPicPr>
          <p:cNvPr id="343" name="Google Shape;343;g11081061fff_0_157"/>
          <p:cNvPicPr preferRelativeResize="0"/>
          <p:nvPr/>
        </p:nvPicPr>
        <p:blipFill>
          <a:blip r:embed="rId10">
            <a:alphaModFix/>
          </a:blip>
          <a:stretch>
            <a:fillRect/>
          </a:stretch>
        </p:blipFill>
        <p:spPr>
          <a:xfrm>
            <a:off x="4758388" y="3334938"/>
            <a:ext cx="2936775" cy="2396113"/>
          </a:xfrm>
          <a:prstGeom prst="rect">
            <a:avLst/>
          </a:prstGeom>
          <a:noFill/>
          <a:ln>
            <a:noFill/>
          </a:ln>
        </p:spPr>
      </p:pic>
      <p:sp>
        <p:nvSpPr>
          <p:cNvPr id="344" name="Google Shape;344;g11081061fff_0_157"/>
          <p:cNvSpPr txBox="1"/>
          <p:nvPr/>
        </p:nvSpPr>
        <p:spPr>
          <a:xfrm>
            <a:off x="1683175" y="5497150"/>
            <a:ext cx="9891600" cy="810000"/>
          </a:xfrm>
          <a:prstGeom prst="rect">
            <a:avLst/>
          </a:prstGeom>
          <a:noFill/>
          <a:ln>
            <a:noFill/>
          </a:ln>
        </p:spPr>
        <p:txBody>
          <a:bodyPr anchorCtr="0" anchor="t" bIns="91425" lIns="91425" spcFirstLastPara="1" rIns="91425" wrap="square" tIns="91425">
            <a:spAutoFit/>
          </a:bodyPr>
          <a:lstStyle/>
          <a:p>
            <a:pPr indent="0" lvl="0" marL="0" rtl="0" algn="ctr">
              <a:lnSpc>
                <a:spcPct val="103125"/>
              </a:lnSpc>
              <a:spcBef>
                <a:spcPts val="0"/>
              </a:spcBef>
              <a:spcAft>
                <a:spcPts val="0"/>
              </a:spcAft>
              <a:buNone/>
            </a:pPr>
            <a:r>
              <a:t/>
            </a:r>
            <a:endParaRPr b="1" sz="2000">
              <a:solidFill>
                <a:schemeClr val="dk1"/>
              </a:solidFill>
              <a:latin typeface="Montserrat"/>
              <a:ea typeface="Montserrat"/>
              <a:cs typeface="Montserrat"/>
              <a:sym typeface="Montserrat"/>
            </a:endParaRPr>
          </a:p>
          <a:p>
            <a:pPr indent="0" lvl="0" marL="0" rtl="0" algn="ctr">
              <a:lnSpc>
                <a:spcPct val="103125"/>
              </a:lnSpc>
              <a:spcBef>
                <a:spcPts val="0"/>
              </a:spcBef>
              <a:spcAft>
                <a:spcPts val="0"/>
              </a:spcAft>
              <a:buNone/>
            </a:pPr>
            <a:r>
              <a:rPr b="1" lang="en-US" sz="2000">
                <a:solidFill>
                  <a:schemeClr val="dk1"/>
                </a:solidFill>
                <a:latin typeface="Montserrat"/>
                <a:ea typeface="Montserrat"/>
                <a:cs typeface="Montserrat"/>
                <a:sym typeface="Montserrat"/>
              </a:rPr>
              <a:t>Top 5 color dan body sesuai dengan market di US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descr="Image result for agile teamwork" id="349" name="Google Shape;349;g11081061fff_0_232"/>
          <p:cNvPicPr preferRelativeResize="0"/>
          <p:nvPr/>
        </p:nvPicPr>
        <p:blipFill rotWithShape="1">
          <a:blip r:embed="rId3">
            <a:alphaModFix/>
          </a:blip>
          <a:srcRect b="15569" l="0" r="0" t="0"/>
          <a:stretch/>
        </p:blipFill>
        <p:spPr>
          <a:xfrm>
            <a:off x="0" y="0"/>
            <a:ext cx="12188140" cy="6857998"/>
          </a:xfrm>
          <a:prstGeom prst="rect">
            <a:avLst/>
          </a:prstGeom>
          <a:noFill/>
          <a:ln>
            <a:noFill/>
          </a:ln>
        </p:spPr>
      </p:pic>
      <p:sp>
        <p:nvSpPr>
          <p:cNvPr id="350" name="Google Shape;350;g11081061fff_0_232"/>
          <p:cNvSpPr/>
          <p:nvPr/>
        </p:nvSpPr>
        <p:spPr>
          <a:xfrm>
            <a:off x="0" y="0"/>
            <a:ext cx="12192000" cy="6858000"/>
          </a:xfrm>
          <a:prstGeom prst="rect">
            <a:avLst/>
          </a:prstGeom>
          <a:solidFill>
            <a:schemeClr val="dk1">
              <a:alpha val="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1" name="Google Shape;351;g11081061fff_0_232"/>
          <p:cNvSpPr/>
          <p:nvPr/>
        </p:nvSpPr>
        <p:spPr>
          <a:xfrm>
            <a:off x="0" y="0"/>
            <a:ext cx="12188100" cy="6858000"/>
          </a:xfrm>
          <a:prstGeom prst="rect">
            <a:avLst/>
          </a:prstGeom>
          <a:solidFill>
            <a:schemeClr val="lt1">
              <a:alpha val="9725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close up of a logo&#10;&#10;Description automatically generated" id="352" name="Google Shape;352;g11081061fff_0_232"/>
          <p:cNvPicPr preferRelativeResize="0"/>
          <p:nvPr/>
        </p:nvPicPr>
        <p:blipFill rotWithShape="1">
          <a:blip r:embed="rId4">
            <a:alphaModFix amt="71000"/>
          </a:blip>
          <a:srcRect b="0" l="0" r="0" t="0"/>
          <a:stretch/>
        </p:blipFill>
        <p:spPr>
          <a:xfrm>
            <a:off x="-13753" y="696642"/>
            <a:ext cx="12192000" cy="5080000"/>
          </a:xfrm>
          <a:prstGeom prst="rect">
            <a:avLst/>
          </a:prstGeom>
          <a:noFill/>
          <a:ln>
            <a:noFill/>
          </a:ln>
        </p:spPr>
      </p:pic>
      <p:pic>
        <p:nvPicPr>
          <p:cNvPr descr="A picture containing building&#10;&#10;Description automatically generated" id="353" name="Google Shape;353;g11081061fff_0_232"/>
          <p:cNvPicPr preferRelativeResize="0"/>
          <p:nvPr/>
        </p:nvPicPr>
        <p:blipFill rotWithShape="1">
          <a:blip r:embed="rId5">
            <a:alphaModFix amt="15000"/>
          </a:blip>
          <a:srcRect b="0" l="0" r="0" t="0"/>
          <a:stretch/>
        </p:blipFill>
        <p:spPr>
          <a:xfrm>
            <a:off x="-480932" y="-433239"/>
            <a:ext cx="1268910" cy="1268910"/>
          </a:xfrm>
          <a:prstGeom prst="rect">
            <a:avLst/>
          </a:prstGeom>
          <a:noFill/>
          <a:ln>
            <a:noFill/>
          </a:ln>
        </p:spPr>
      </p:pic>
      <p:pic>
        <p:nvPicPr>
          <p:cNvPr descr="A picture containing drawing&#10;&#10;Description automatically generated" id="354" name="Google Shape;354;g11081061fff_0_232"/>
          <p:cNvPicPr preferRelativeResize="0"/>
          <p:nvPr/>
        </p:nvPicPr>
        <p:blipFill rotWithShape="1">
          <a:blip r:embed="rId6">
            <a:alphaModFix/>
          </a:blip>
          <a:srcRect b="0" l="0" r="0" t="0"/>
          <a:stretch/>
        </p:blipFill>
        <p:spPr>
          <a:xfrm>
            <a:off x="10863470" y="-1"/>
            <a:ext cx="1268910" cy="527648"/>
          </a:xfrm>
          <a:prstGeom prst="rect">
            <a:avLst/>
          </a:prstGeom>
          <a:noFill/>
          <a:ln>
            <a:noFill/>
          </a:ln>
        </p:spPr>
      </p:pic>
      <p:sp>
        <p:nvSpPr>
          <p:cNvPr id="355" name="Google Shape;355;g11081061fff_0_232"/>
          <p:cNvSpPr txBox="1"/>
          <p:nvPr/>
        </p:nvSpPr>
        <p:spPr>
          <a:xfrm>
            <a:off x="2419800" y="2507400"/>
            <a:ext cx="7352400" cy="1843200"/>
          </a:xfrm>
          <a:prstGeom prst="rect">
            <a:avLst/>
          </a:prstGeom>
          <a:noFill/>
          <a:ln>
            <a:noFill/>
          </a:ln>
        </p:spPr>
        <p:txBody>
          <a:bodyPr anchorCtr="0" anchor="t" bIns="45700" lIns="91425" spcFirstLastPara="1" rIns="91425" wrap="square" tIns="45700">
            <a:spAutoFit/>
          </a:bodyPr>
          <a:lstStyle/>
          <a:p>
            <a:pPr indent="0" lvl="0" marL="0" marR="0" rtl="0" algn="ctr">
              <a:lnSpc>
                <a:spcPct val="103125"/>
              </a:lnSpc>
              <a:spcBef>
                <a:spcPts val="0"/>
              </a:spcBef>
              <a:spcAft>
                <a:spcPts val="0"/>
              </a:spcAft>
              <a:buClr>
                <a:srgbClr val="000000"/>
              </a:buClr>
              <a:buSzPts val="3200"/>
              <a:buFont typeface="Arial"/>
              <a:buNone/>
            </a:pPr>
            <a:r>
              <a:rPr b="1" lang="en-US" sz="5600">
                <a:solidFill>
                  <a:srgbClr val="0198A3"/>
                </a:solidFill>
                <a:latin typeface="Montserrat"/>
                <a:ea typeface="Montserrat"/>
                <a:cs typeface="Montserrat"/>
                <a:sym typeface="Montserrat"/>
              </a:rPr>
              <a:t>Data Pre-processing</a:t>
            </a:r>
            <a:endParaRPr b="1" i="0" sz="5600" u="none" cap="none" strike="noStrike">
              <a:solidFill>
                <a:srgbClr val="0198A3"/>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descr="Image result for agile teamwork" id="360" name="Google Shape;360;g10f123aec05_0_0"/>
          <p:cNvPicPr preferRelativeResize="0"/>
          <p:nvPr/>
        </p:nvPicPr>
        <p:blipFill rotWithShape="1">
          <a:blip r:embed="rId3">
            <a:alphaModFix/>
          </a:blip>
          <a:srcRect b="15569" l="0" r="0" t="0"/>
          <a:stretch/>
        </p:blipFill>
        <p:spPr>
          <a:xfrm>
            <a:off x="0" y="0"/>
            <a:ext cx="12188140" cy="6857998"/>
          </a:xfrm>
          <a:prstGeom prst="rect">
            <a:avLst/>
          </a:prstGeom>
          <a:noFill/>
          <a:ln>
            <a:noFill/>
          </a:ln>
        </p:spPr>
      </p:pic>
      <p:sp>
        <p:nvSpPr>
          <p:cNvPr id="361" name="Google Shape;361;g10f123aec05_0_0"/>
          <p:cNvSpPr/>
          <p:nvPr/>
        </p:nvSpPr>
        <p:spPr>
          <a:xfrm>
            <a:off x="0" y="0"/>
            <a:ext cx="12192000" cy="6858000"/>
          </a:xfrm>
          <a:prstGeom prst="rect">
            <a:avLst/>
          </a:prstGeom>
          <a:solidFill>
            <a:schemeClr val="dk1">
              <a:alpha val="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2" name="Google Shape;362;g10f123aec05_0_0"/>
          <p:cNvSpPr/>
          <p:nvPr/>
        </p:nvSpPr>
        <p:spPr>
          <a:xfrm>
            <a:off x="0" y="0"/>
            <a:ext cx="12188100" cy="6858000"/>
          </a:xfrm>
          <a:prstGeom prst="rect">
            <a:avLst/>
          </a:prstGeom>
          <a:solidFill>
            <a:schemeClr val="lt1">
              <a:alpha val="9765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close up of a logo&#10;&#10;Description automatically generated" id="363" name="Google Shape;363;g10f123aec05_0_0"/>
          <p:cNvPicPr preferRelativeResize="0"/>
          <p:nvPr/>
        </p:nvPicPr>
        <p:blipFill rotWithShape="1">
          <a:blip r:embed="rId4">
            <a:alphaModFix amt="71000"/>
          </a:blip>
          <a:srcRect b="0" l="0" r="0" t="0"/>
          <a:stretch/>
        </p:blipFill>
        <p:spPr>
          <a:xfrm>
            <a:off x="-13753" y="696642"/>
            <a:ext cx="12192000" cy="5080000"/>
          </a:xfrm>
          <a:prstGeom prst="rect">
            <a:avLst/>
          </a:prstGeom>
          <a:noFill/>
          <a:ln>
            <a:noFill/>
          </a:ln>
        </p:spPr>
      </p:pic>
      <p:pic>
        <p:nvPicPr>
          <p:cNvPr descr="A picture containing building&#10;&#10;Description automatically generated" id="364" name="Google Shape;364;g10f123aec05_0_0"/>
          <p:cNvPicPr preferRelativeResize="0"/>
          <p:nvPr/>
        </p:nvPicPr>
        <p:blipFill rotWithShape="1">
          <a:blip r:embed="rId5">
            <a:alphaModFix amt="15000"/>
          </a:blip>
          <a:srcRect b="0" l="0" r="0" t="0"/>
          <a:stretch/>
        </p:blipFill>
        <p:spPr>
          <a:xfrm>
            <a:off x="-480932" y="-433239"/>
            <a:ext cx="1268910" cy="1268910"/>
          </a:xfrm>
          <a:prstGeom prst="rect">
            <a:avLst/>
          </a:prstGeom>
          <a:noFill/>
          <a:ln>
            <a:noFill/>
          </a:ln>
        </p:spPr>
      </p:pic>
      <p:pic>
        <p:nvPicPr>
          <p:cNvPr descr="A picture containing drawing&#10;&#10;Description automatically generated" id="365" name="Google Shape;365;g10f123aec05_0_0"/>
          <p:cNvPicPr preferRelativeResize="0"/>
          <p:nvPr/>
        </p:nvPicPr>
        <p:blipFill rotWithShape="1">
          <a:blip r:embed="rId6">
            <a:alphaModFix/>
          </a:blip>
          <a:srcRect b="0" l="0" r="0" t="0"/>
          <a:stretch/>
        </p:blipFill>
        <p:spPr>
          <a:xfrm>
            <a:off x="10863470" y="-1"/>
            <a:ext cx="1268910" cy="527648"/>
          </a:xfrm>
          <a:prstGeom prst="rect">
            <a:avLst/>
          </a:prstGeom>
          <a:noFill/>
          <a:ln>
            <a:noFill/>
          </a:ln>
        </p:spPr>
      </p:pic>
      <p:sp>
        <p:nvSpPr>
          <p:cNvPr id="366" name="Google Shape;366;g10f123aec05_0_0"/>
          <p:cNvSpPr txBox="1"/>
          <p:nvPr/>
        </p:nvSpPr>
        <p:spPr>
          <a:xfrm>
            <a:off x="909420" y="527642"/>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Clr>
                <a:srgbClr val="000000"/>
              </a:buClr>
              <a:buSzPts val="3200"/>
              <a:buFont typeface="Arial"/>
              <a:buNone/>
            </a:pPr>
            <a:r>
              <a:rPr b="1" lang="en-US" sz="3200">
                <a:solidFill>
                  <a:srgbClr val="0198A3"/>
                </a:solidFill>
                <a:latin typeface="Montserrat"/>
                <a:ea typeface="Montserrat"/>
                <a:cs typeface="Montserrat"/>
                <a:sym typeface="Montserrat"/>
              </a:rPr>
              <a:t>Pre-processing</a:t>
            </a:r>
            <a:endParaRPr b="1" i="0" sz="3200" u="none" cap="none" strike="noStrike">
              <a:solidFill>
                <a:srgbClr val="0198A3"/>
              </a:solidFill>
              <a:latin typeface="Montserrat"/>
              <a:ea typeface="Montserrat"/>
              <a:cs typeface="Montserrat"/>
              <a:sym typeface="Montserrat"/>
            </a:endParaRPr>
          </a:p>
        </p:txBody>
      </p:sp>
      <p:sp>
        <p:nvSpPr>
          <p:cNvPr id="367" name="Google Shape;367;g10f123aec05_0_0"/>
          <p:cNvSpPr txBox="1"/>
          <p:nvPr/>
        </p:nvSpPr>
        <p:spPr>
          <a:xfrm>
            <a:off x="3712125" y="1288750"/>
            <a:ext cx="7352400" cy="4017300"/>
          </a:xfrm>
          <a:prstGeom prst="rect">
            <a:avLst/>
          </a:prstGeom>
          <a:noFill/>
          <a:ln>
            <a:noFill/>
          </a:ln>
        </p:spPr>
        <p:txBody>
          <a:bodyPr anchorCtr="0" anchor="t" bIns="91425" lIns="91425" spcFirstLastPara="1" rIns="91425" wrap="square" tIns="91425">
            <a:spAutoFit/>
          </a:bodyPr>
          <a:lstStyle/>
          <a:p>
            <a:pPr indent="-342900" lvl="0" marL="457200" rtl="0" algn="just">
              <a:spcBef>
                <a:spcPts val="0"/>
              </a:spcBef>
              <a:spcAft>
                <a:spcPts val="0"/>
              </a:spcAft>
              <a:buSzPts val="1800"/>
              <a:buFont typeface="Dosis"/>
              <a:buChar char="★"/>
            </a:pPr>
            <a:r>
              <a:rPr lang="en-US" sz="1800">
                <a:latin typeface="Dosis"/>
                <a:ea typeface="Dosis"/>
                <a:cs typeface="Dosis"/>
                <a:sym typeface="Dosis"/>
              </a:rPr>
              <a:t>558811 Rows					</a:t>
            </a:r>
            <a:endParaRPr sz="1800">
              <a:latin typeface="Dosis"/>
              <a:ea typeface="Dosis"/>
              <a:cs typeface="Dosis"/>
              <a:sym typeface="Dosis"/>
            </a:endParaRPr>
          </a:p>
          <a:p>
            <a:pPr indent="-342900" lvl="0" marL="457200" rtl="0" algn="just">
              <a:spcBef>
                <a:spcPts val="0"/>
              </a:spcBef>
              <a:spcAft>
                <a:spcPts val="0"/>
              </a:spcAft>
              <a:buSzPts val="1800"/>
              <a:buFont typeface="Dosis"/>
              <a:buChar char="★"/>
            </a:pPr>
            <a:r>
              <a:rPr lang="en-US" sz="1800">
                <a:latin typeface="Dosis"/>
                <a:ea typeface="Dosis"/>
                <a:cs typeface="Dosis"/>
                <a:sym typeface="Dosis"/>
              </a:rPr>
              <a:t>15 Column</a:t>
            </a:r>
            <a:endParaRPr sz="1800">
              <a:latin typeface="Dosis"/>
              <a:ea typeface="Dosis"/>
              <a:cs typeface="Dosis"/>
              <a:sym typeface="Dosis"/>
            </a:endParaRPr>
          </a:p>
          <a:p>
            <a:pPr indent="0" lvl="0" marL="0" rtl="0" algn="just">
              <a:spcBef>
                <a:spcPts val="0"/>
              </a:spcBef>
              <a:spcAft>
                <a:spcPts val="0"/>
              </a:spcAft>
              <a:buNone/>
            </a:pPr>
            <a:r>
              <a:t/>
            </a:r>
            <a:endParaRPr sz="1800">
              <a:latin typeface="Dosis"/>
              <a:ea typeface="Dosis"/>
              <a:cs typeface="Dosis"/>
              <a:sym typeface="Dosis"/>
            </a:endParaRPr>
          </a:p>
          <a:p>
            <a:pPr indent="0" lvl="0" marL="0" rtl="0" algn="just">
              <a:spcBef>
                <a:spcPts val="0"/>
              </a:spcBef>
              <a:spcAft>
                <a:spcPts val="0"/>
              </a:spcAft>
              <a:buNone/>
            </a:pPr>
            <a:r>
              <a:rPr lang="en-US" sz="1800">
                <a:latin typeface="Dosis"/>
                <a:ea typeface="Dosis"/>
                <a:cs typeface="Dosis"/>
                <a:sym typeface="Dosis"/>
              </a:rPr>
              <a:t>Data Cleansing</a:t>
            </a:r>
            <a:endParaRPr sz="1800">
              <a:latin typeface="Dosis"/>
              <a:ea typeface="Dosis"/>
              <a:cs typeface="Dosis"/>
              <a:sym typeface="Dosis"/>
            </a:endParaRPr>
          </a:p>
          <a:p>
            <a:pPr indent="-342900" lvl="0" marL="457200" rtl="0" algn="just">
              <a:spcBef>
                <a:spcPts val="0"/>
              </a:spcBef>
              <a:spcAft>
                <a:spcPts val="0"/>
              </a:spcAft>
              <a:buSzPts val="1800"/>
              <a:buFont typeface="Dosis"/>
              <a:buChar char="❖"/>
            </a:pPr>
            <a:r>
              <a:rPr lang="en-US" sz="1800">
                <a:latin typeface="Dosis"/>
                <a:ea typeface="Dosis"/>
                <a:cs typeface="Dosis"/>
                <a:sym typeface="Dosis"/>
              </a:rPr>
              <a:t>Menghapus keseluruhan data kosong karena jumlahnya tidak mencapai 5% dari total keseluruhan data</a:t>
            </a:r>
            <a:endParaRPr sz="1800">
              <a:latin typeface="Dosis"/>
              <a:ea typeface="Dosis"/>
              <a:cs typeface="Dosis"/>
              <a:sym typeface="Dosis"/>
            </a:endParaRPr>
          </a:p>
          <a:p>
            <a:pPr indent="-342900" lvl="0" marL="457200" rtl="0" algn="just">
              <a:spcBef>
                <a:spcPts val="0"/>
              </a:spcBef>
              <a:spcAft>
                <a:spcPts val="0"/>
              </a:spcAft>
              <a:buSzPts val="1800"/>
              <a:buFont typeface="Dosis"/>
              <a:buChar char="❖"/>
            </a:pPr>
            <a:r>
              <a:rPr lang="en-US" sz="1800">
                <a:latin typeface="Dosis"/>
                <a:ea typeface="Dosis"/>
                <a:cs typeface="Dosis"/>
                <a:sym typeface="Dosis"/>
              </a:rPr>
              <a:t>Menghapus kolom model yang memiliki nilai unique terlalu banyak serta kolom selling price dan odometer  yang memiliki nilai tidak masuk akal</a:t>
            </a:r>
            <a:endParaRPr sz="1800">
              <a:latin typeface="Dosis"/>
              <a:ea typeface="Dosis"/>
              <a:cs typeface="Dosis"/>
              <a:sym typeface="Dosis"/>
            </a:endParaRPr>
          </a:p>
          <a:p>
            <a:pPr indent="0" lvl="0" marL="0" rtl="0" algn="just">
              <a:spcBef>
                <a:spcPts val="0"/>
              </a:spcBef>
              <a:spcAft>
                <a:spcPts val="0"/>
              </a:spcAft>
              <a:buNone/>
            </a:pPr>
            <a:r>
              <a:t/>
            </a:r>
            <a:endParaRPr sz="1800">
              <a:solidFill>
                <a:schemeClr val="dk1"/>
              </a:solidFill>
              <a:latin typeface="Dosis"/>
              <a:ea typeface="Dosis"/>
              <a:cs typeface="Dosis"/>
              <a:sym typeface="Dosis"/>
            </a:endParaRPr>
          </a:p>
          <a:p>
            <a:pPr indent="0" lvl="0" marL="0" rtl="0" algn="just">
              <a:spcBef>
                <a:spcPts val="0"/>
              </a:spcBef>
              <a:spcAft>
                <a:spcPts val="0"/>
              </a:spcAft>
              <a:buNone/>
            </a:pPr>
            <a:r>
              <a:rPr lang="en-US" sz="1800">
                <a:solidFill>
                  <a:schemeClr val="dk1"/>
                </a:solidFill>
                <a:latin typeface="Dosis"/>
                <a:ea typeface="Dosis"/>
                <a:cs typeface="Dosis"/>
                <a:sym typeface="Dosis"/>
              </a:rPr>
              <a:t>Outlier</a:t>
            </a:r>
            <a:endParaRPr sz="1800">
              <a:solidFill>
                <a:schemeClr val="dk1"/>
              </a:solidFill>
              <a:latin typeface="Dosis"/>
              <a:ea typeface="Dosis"/>
              <a:cs typeface="Dosis"/>
              <a:sym typeface="Dosis"/>
            </a:endParaRPr>
          </a:p>
          <a:p>
            <a:pPr indent="-342900" lvl="0" marL="457200" rtl="0" algn="just">
              <a:spcBef>
                <a:spcPts val="0"/>
              </a:spcBef>
              <a:spcAft>
                <a:spcPts val="0"/>
              </a:spcAft>
              <a:buClr>
                <a:schemeClr val="dk1"/>
              </a:buClr>
              <a:buSzPts val="1800"/>
              <a:buFont typeface="Dosis"/>
              <a:buChar char="❖"/>
            </a:pPr>
            <a:r>
              <a:rPr lang="en-US" sz="1800">
                <a:solidFill>
                  <a:schemeClr val="dk1"/>
                </a:solidFill>
                <a:latin typeface="Dosis"/>
                <a:ea typeface="Dosis"/>
                <a:cs typeface="Dosis"/>
                <a:sym typeface="Dosis"/>
              </a:rPr>
              <a:t>Handling outlier dengan IQR</a:t>
            </a:r>
            <a:endParaRPr sz="1800">
              <a:solidFill>
                <a:schemeClr val="dk1"/>
              </a:solidFill>
              <a:latin typeface="Dosis"/>
              <a:ea typeface="Dosis"/>
              <a:cs typeface="Dosis"/>
              <a:sym typeface="Dosis"/>
            </a:endParaRPr>
          </a:p>
          <a:p>
            <a:pPr indent="0" lvl="0" marL="0" rtl="0" algn="just">
              <a:spcBef>
                <a:spcPts val="0"/>
              </a:spcBef>
              <a:spcAft>
                <a:spcPts val="0"/>
              </a:spcAft>
              <a:buNone/>
            </a:pPr>
            <a:r>
              <a:t/>
            </a:r>
            <a:endParaRPr sz="1800">
              <a:solidFill>
                <a:schemeClr val="dk1"/>
              </a:solidFill>
              <a:latin typeface="Dosis"/>
              <a:ea typeface="Dosis"/>
              <a:cs typeface="Dosis"/>
              <a:sym typeface="Dosis"/>
            </a:endParaRPr>
          </a:p>
          <a:p>
            <a:pPr indent="0" lvl="0" marL="0" rtl="0" algn="just">
              <a:spcBef>
                <a:spcPts val="0"/>
              </a:spcBef>
              <a:spcAft>
                <a:spcPts val="0"/>
              </a:spcAft>
              <a:buNone/>
            </a:pPr>
            <a:r>
              <a:t/>
            </a:r>
            <a:endParaRPr sz="1800">
              <a:solidFill>
                <a:schemeClr val="dk1"/>
              </a:solidFill>
              <a:latin typeface="Dosis"/>
              <a:ea typeface="Dosis"/>
              <a:cs typeface="Dosis"/>
              <a:sym typeface="Dosis"/>
            </a:endParaRPr>
          </a:p>
          <a:p>
            <a:pPr indent="0" lvl="0" marL="0" rtl="0" algn="just">
              <a:spcBef>
                <a:spcPts val="0"/>
              </a:spcBef>
              <a:spcAft>
                <a:spcPts val="0"/>
              </a:spcAft>
              <a:buNone/>
            </a:pPr>
            <a:r>
              <a:t/>
            </a:r>
            <a:endParaRPr sz="1500">
              <a:solidFill>
                <a:schemeClr val="dk1"/>
              </a:solidFill>
              <a:latin typeface="Dosis"/>
              <a:ea typeface="Dosis"/>
              <a:cs typeface="Dosis"/>
              <a:sym typeface="Dosis"/>
            </a:endParaRPr>
          </a:p>
        </p:txBody>
      </p:sp>
      <p:sp>
        <p:nvSpPr>
          <p:cNvPr id="368" name="Google Shape;368;g10f123aec05_0_0"/>
          <p:cNvSpPr txBox="1"/>
          <p:nvPr/>
        </p:nvSpPr>
        <p:spPr>
          <a:xfrm>
            <a:off x="3238050" y="4843550"/>
            <a:ext cx="2001300" cy="415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Calibri"/>
              <a:buChar char="●"/>
            </a:pPr>
            <a:r>
              <a:rPr b="1" lang="en-US" sz="1500">
                <a:latin typeface="Calibri"/>
                <a:ea typeface="Calibri"/>
                <a:cs typeface="Calibri"/>
                <a:sym typeface="Calibri"/>
              </a:rPr>
              <a:t>Odometer</a:t>
            </a:r>
            <a:endParaRPr b="1" sz="1500">
              <a:latin typeface="Calibri"/>
              <a:ea typeface="Calibri"/>
              <a:cs typeface="Calibri"/>
              <a:sym typeface="Calibri"/>
            </a:endParaRPr>
          </a:p>
        </p:txBody>
      </p:sp>
      <p:sp>
        <p:nvSpPr>
          <p:cNvPr id="369" name="Google Shape;369;g10f123aec05_0_0"/>
          <p:cNvSpPr/>
          <p:nvPr/>
        </p:nvSpPr>
        <p:spPr>
          <a:xfrm>
            <a:off x="6972975" y="5584500"/>
            <a:ext cx="830700" cy="4155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0" name="Google Shape;370;g10f123aec05_0_0"/>
          <p:cNvPicPr preferRelativeResize="0"/>
          <p:nvPr/>
        </p:nvPicPr>
        <p:blipFill>
          <a:blip r:embed="rId7">
            <a:alphaModFix/>
          </a:blip>
          <a:stretch>
            <a:fillRect/>
          </a:stretch>
        </p:blipFill>
        <p:spPr>
          <a:xfrm>
            <a:off x="3712125" y="5243738"/>
            <a:ext cx="2852601" cy="1097025"/>
          </a:xfrm>
          <a:prstGeom prst="rect">
            <a:avLst/>
          </a:prstGeom>
          <a:noFill/>
          <a:ln>
            <a:noFill/>
          </a:ln>
        </p:spPr>
      </p:pic>
      <p:pic>
        <p:nvPicPr>
          <p:cNvPr id="371" name="Google Shape;371;g10f123aec05_0_0"/>
          <p:cNvPicPr preferRelativeResize="0"/>
          <p:nvPr/>
        </p:nvPicPr>
        <p:blipFill>
          <a:blip r:embed="rId8">
            <a:alphaModFix/>
          </a:blip>
          <a:stretch>
            <a:fillRect/>
          </a:stretch>
        </p:blipFill>
        <p:spPr>
          <a:xfrm>
            <a:off x="8211925" y="5243750"/>
            <a:ext cx="2852599" cy="1097000"/>
          </a:xfrm>
          <a:prstGeom prst="rect">
            <a:avLst/>
          </a:prstGeom>
          <a:noFill/>
          <a:ln>
            <a:noFill/>
          </a:ln>
        </p:spPr>
      </p:pic>
      <p:sp>
        <p:nvSpPr>
          <p:cNvPr id="372" name="Google Shape;372;g10f123aec05_0_0"/>
          <p:cNvSpPr txBox="1"/>
          <p:nvPr/>
        </p:nvSpPr>
        <p:spPr>
          <a:xfrm>
            <a:off x="6995925" y="4968900"/>
            <a:ext cx="784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Handle Outliers</a:t>
            </a:r>
            <a:endParaRPr b="1">
              <a:latin typeface="Calibri"/>
              <a:ea typeface="Calibri"/>
              <a:cs typeface="Calibri"/>
              <a:sym typeface="Calibri"/>
            </a:endParaRPr>
          </a:p>
        </p:txBody>
      </p:sp>
      <p:sp>
        <p:nvSpPr>
          <p:cNvPr id="373" name="Google Shape;373;g10f123aec05_0_0"/>
          <p:cNvSpPr/>
          <p:nvPr/>
        </p:nvSpPr>
        <p:spPr>
          <a:xfrm>
            <a:off x="251525" y="5584500"/>
            <a:ext cx="657900" cy="2901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4" name="Google Shape;374;g10f123aec05_0_0"/>
          <p:cNvPicPr preferRelativeResize="0"/>
          <p:nvPr/>
        </p:nvPicPr>
        <p:blipFill>
          <a:blip r:embed="rId9">
            <a:alphaModFix/>
          </a:blip>
          <a:stretch>
            <a:fillRect/>
          </a:stretch>
        </p:blipFill>
        <p:spPr>
          <a:xfrm>
            <a:off x="992663" y="1468388"/>
            <a:ext cx="2162175" cy="4676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descr="Image result for agile teamwork" id="379" name="Google Shape;379;g10f03c2ec70_4_6"/>
          <p:cNvPicPr preferRelativeResize="0"/>
          <p:nvPr/>
        </p:nvPicPr>
        <p:blipFill rotWithShape="1">
          <a:blip r:embed="rId3">
            <a:alphaModFix/>
          </a:blip>
          <a:srcRect b="15569" l="0" r="0" t="0"/>
          <a:stretch/>
        </p:blipFill>
        <p:spPr>
          <a:xfrm>
            <a:off x="0" y="0"/>
            <a:ext cx="12188140" cy="6857998"/>
          </a:xfrm>
          <a:prstGeom prst="rect">
            <a:avLst/>
          </a:prstGeom>
          <a:noFill/>
          <a:ln>
            <a:noFill/>
          </a:ln>
        </p:spPr>
      </p:pic>
      <p:sp>
        <p:nvSpPr>
          <p:cNvPr id="380" name="Google Shape;380;g10f03c2ec70_4_6"/>
          <p:cNvSpPr/>
          <p:nvPr/>
        </p:nvSpPr>
        <p:spPr>
          <a:xfrm>
            <a:off x="0" y="0"/>
            <a:ext cx="12192000" cy="6858000"/>
          </a:xfrm>
          <a:prstGeom prst="rect">
            <a:avLst/>
          </a:prstGeom>
          <a:solidFill>
            <a:schemeClr val="dk1">
              <a:alpha val="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1" name="Google Shape;381;g10f03c2ec70_4_6"/>
          <p:cNvSpPr/>
          <p:nvPr/>
        </p:nvSpPr>
        <p:spPr>
          <a:xfrm>
            <a:off x="0" y="0"/>
            <a:ext cx="12188100" cy="6858000"/>
          </a:xfrm>
          <a:prstGeom prst="rect">
            <a:avLst/>
          </a:prstGeom>
          <a:solidFill>
            <a:schemeClr val="lt1">
              <a:alpha val="9765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close up of a logo&#10;&#10;Description automatically generated" id="382" name="Google Shape;382;g10f03c2ec70_4_6"/>
          <p:cNvPicPr preferRelativeResize="0"/>
          <p:nvPr/>
        </p:nvPicPr>
        <p:blipFill rotWithShape="1">
          <a:blip r:embed="rId4">
            <a:alphaModFix amt="71000"/>
          </a:blip>
          <a:srcRect b="0" l="0" r="0" t="0"/>
          <a:stretch/>
        </p:blipFill>
        <p:spPr>
          <a:xfrm>
            <a:off x="-13753" y="696642"/>
            <a:ext cx="12192000" cy="5080000"/>
          </a:xfrm>
          <a:prstGeom prst="rect">
            <a:avLst/>
          </a:prstGeom>
          <a:noFill/>
          <a:ln>
            <a:noFill/>
          </a:ln>
        </p:spPr>
      </p:pic>
      <p:pic>
        <p:nvPicPr>
          <p:cNvPr descr="A picture containing building&#10;&#10;Description automatically generated" id="383" name="Google Shape;383;g10f03c2ec70_4_6"/>
          <p:cNvPicPr preferRelativeResize="0"/>
          <p:nvPr/>
        </p:nvPicPr>
        <p:blipFill rotWithShape="1">
          <a:blip r:embed="rId5">
            <a:alphaModFix amt="15000"/>
          </a:blip>
          <a:srcRect b="0" l="0" r="0" t="0"/>
          <a:stretch/>
        </p:blipFill>
        <p:spPr>
          <a:xfrm>
            <a:off x="-480932" y="-433239"/>
            <a:ext cx="1268910" cy="1268910"/>
          </a:xfrm>
          <a:prstGeom prst="rect">
            <a:avLst/>
          </a:prstGeom>
          <a:noFill/>
          <a:ln>
            <a:noFill/>
          </a:ln>
        </p:spPr>
      </p:pic>
      <p:pic>
        <p:nvPicPr>
          <p:cNvPr descr="A picture containing drawing&#10;&#10;Description automatically generated" id="384" name="Google Shape;384;g10f03c2ec70_4_6"/>
          <p:cNvPicPr preferRelativeResize="0"/>
          <p:nvPr/>
        </p:nvPicPr>
        <p:blipFill rotWithShape="1">
          <a:blip r:embed="rId6">
            <a:alphaModFix/>
          </a:blip>
          <a:srcRect b="0" l="0" r="0" t="0"/>
          <a:stretch/>
        </p:blipFill>
        <p:spPr>
          <a:xfrm>
            <a:off x="10863470" y="-1"/>
            <a:ext cx="1268910" cy="527648"/>
          </a:xfrm>
          <a:prstGeom prst="rect">
            <a:avLst/>
          </a:prstGeom>
          <a:noFill/>
          <a:ln>
            <a:noFill/>
          </a:ln>
        </p:spPr>
      </p:pic>
      <p:sp>
        <p:nvSpPr>
          <p:cNvPr id="385" name="Google Shape;385;g10f03c2ec70_4_6"/>
          <p:cNvSpPr txBox="1"/>
          <p:nvPr/>
        </p:nvSpPr>
        <p:spPr>
          <a:xfrm>
            <a:off x="909420" y="527642"/>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Clr>
                <a:srgbClr val="000000"/>
              </a:buClr>
              <a:buSzPts val="3200"/>
              <a:buFont typeface="Arial"/>
              <a:buNone/>
            </a:pPr>
            <a:r>
              <a:rPr b="1" lang="en-US" sz="3200">
                <a:solidFill>
                  <a:srgbClr val="0198A3"/>
                </a:solidFill>
                <a:latin typeface="Montserrat"/>
                <a:ea typeface="Montserrat"/>
                <a:cs typeface="Montserrat"/>
                <a:sym typeface="Montserrat"/>
              </a:rPr>
              <a:t>Pre-processing</a:t>
            </a:r>
            <a:endParaRPr b="1" i="0" sz="3200" u="none" cap="none" strike="noStrike">
              <a:solidFill>
                <a:srgbClr val="0198A3"/>
              </a:solidFill>
              <a:latin typeface="Montserrat"/>
              <a:ea typeface="Montserrat"/>
              <a:cs typeface="Montserrat"/>
              <a:sym typeface="Montserrat"/>
            </a:endParaRPr>
          </a:p>
        </p:txBody>
      </p:sp>
      <p:sp>
        <p:nvSpPr>
          <p:cNvPr id="386" name="Google Shape;386;g10f03c2ec70_4_6"/>
          <p:cNvSpPr txBox="1"/>
          <p:nvPr/>
        </p:nvSpPr>
        <p:spPr>
          <a:xfrm>
            <a:off x="909425" y="1350475"/>
            <a:ext cx="10155000" cy="47409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b="1" lang="en-US">
                <a:latin typeface="Calibri"/>
                <a:ea typeface="Calibri"/>
                <a:cs typeface="Calibri"/>
                <a:sym typeface="Calibri"/>
              </a:rPr>
              <a:t>Selling price</a:t>
            </a:r>
            <a:endParaRPr b="1">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t/>
            </a:r>
            <a:endParaRPr sz="1900">
              <a:solidFill>
                <a:schemeClr val="dk1"/>
              </a:solidFill>
              <a:latin typeface="Dosis"/>
              <a:ea typeface="Dosis"/>
              <a:cs typeface="Dosis"/>
              <a:sym typeface="Dosis"/>
            </a:endParaRPr>
          </a:p>
          <a:p>
            <a:pPr indent="0" lvl="0" marL="0" rtl="0" algn="just">
              <a:spcBef>
                <a:spcPts val="0"/>
              </a:spcBef>
              <a:spcAft>
                <a:spcPts val="0"/>
              </a:spcAft>
              <a:buClr>
                <a:schemeClr val="dk1"/>
              </a:buClr>
              <a:buSzPts val="1100"/>
              <a:buFont typeface="Arial"/>
              <a:buNone/>
            </a:pPr>
            <a:r>
              <a:t/>
            </a:r>
            <a:endParaRPr sz="1900">
              <a:solidFill>
                <a:schemeClr val="dk1"/>
              </a:solidFill>
              <a:latin typeface="Dosis"/>
              <a:ea typeface="Dosis"/>
              <a:cs typeface="Dosis"/>
              <a:sym typeface="Dosis"/>
            </a:endParaRPr>
          </a:p>
          <a:p>
            <a:pPr indent="0" lvl="0" marL="0" rtl="0" algn="just">
              <a:spcBef>
                <a:spcPts val="0"/>
              </a:spcBef>
              <a:spcAft>
                <a:spcPts val="0"/>
              </a:spcAft>
              <a:buClr>
                <a:schemeClr val="dk1"/>
              </a:buClr>
              <a:buSzPts val="1100"/>
              <a:buFont typeface="Arial"/>
              <a:buNone/>
            </a:pPr>
            <a:r>
              <a:t/>
            </a:r>
            <a:endParaRPr sz="1900">
              <a:solidFill>
                <a:schemeClr val="dk1"/>
              </a:solidFill>
              <a:latin typeface="Dosis"/>
              <a:ea typeface="Dosis"/>
              <a:cs typeface="Dosis"/>
              <a:sym typeface="Dosis"/>
            </a:endParaRPr>
          </a:p>
          <a:p>
            <a:pPr indent="0" lvl="0" marL="0" rtl="0" algn="just">
              <a:spcBef>
                <a:spcPts val="0"/>
              </a:spcBef>
              <a:spcAft>
                <a:spcPts val="0"/>
              </a:spcAft>
              <a:buClr>
                <a:schemeClr val="dk1"/>
              </a:buClr>
              <a:buSzPts val="1100"/>
              <a:buFont typeface="Arial"/>
              <a:buNone/>
            </a:pPr>
            <a:r>
              <a:t/>
            </a:r>
            <a:endParaRPr sz="1900">
              <a:solidFill>
                <a:schemeClr val="dk1"/>
              </a:solidFill>
              <a:latin typeface="Dosis"/>
              <a:ea typeface="Dosis"/>
              <a:cs typeface="Dosis"/>
              <a:sym typeface="Dosis"/>
            </a:endParaRPr>
          </a:p>
          <a:p>
            <a:pPr indent="0" lvl="0" marL="0" rtl="0" algn="just">
              <a:spcBef>
                <a:spcPts val="0"/>
              </a:spcBef>
              <a:spcAft>
                <a:spcPts val="0"/>
              </a:spcAft>
              <a:buClr>
                <a:schemeClr val="dk1"/>
              </a:buClr>
              <a:buSzPts val="1100"/>
              <a:buFont typeface="Arial"/>
              <a:buNone/>
            </a:pPr>
            <a:r>
              <a:t/>
            </a:r>
            <a:endParaRPr sz="1900">
              <a:solidFill>
                <a:schemeClr val="dk1"/>
              </a:solidFill>
              <a:latin typeface="Dosis"/>
              <a:ea typeface="Dosis"/>
              <a:cs typeface="Dosis"/>
              <a:sym typeface="Dosis"/>
            </a:endParaRPr>
          </a:p>
          <a:p>
            <a:pPr indent="0" lvl="0" marL="0" rtl="0" algn="just">
              <a:spcBef>
                <a:spcPts val="0"/>
              </a:spcBef>
              <a:spcAft>
                <a:spcPts val="0"/>
              </a:spcAft>
              <a:buClr>
                <a:schemeClr val="dk1"/>
              </a:buClr>
              <a:buSzPts val="1100"/>
              <a:buFont typeface="Arial"/>
              <a:buNone/>
            </a:pPr>
            <a:r>
              <a:rPr lang="en-US" sz="1900">
                <a:solidFill>
                  <a:schemeClr val="dk1"/>
                </a:solidFill>
                <a:latin typeface="Dosis"/>
                <a:ea typeface="Dosis"/>
                <a:cs typeface="Dosis"/>
                <a:sym typeface="Dosis"/>
              </a:rPr>
              <a:t>Scaling</a:t>
            </a:r>
            <a:endParaRPr sz="1900">
              <a:solidFill>
                <a:schemeClr val="dk1"/>
              </a:solidFill>
              <a:latin typeface="Dosis"/>
              <a:ea typeface="Dosis"/>
              <a:cs typeface="Dosis"/>
              <a:sym typeface="Dosis"/>
            </a:endParaRPr>
          </a:p>
          <a:p>
            <a:pPr indent="-349250" lvl="0" marL="457200" rtl="0" algn="just">
              <a:spcBef>
                <a:spcPts val="0"/>
              </a:spcBef>
              <a:spcAft>
                <a:spcPts val="0"/>
              </a:spcAft>
              <a:buClr>
                <a:schemeClr val="dk1"/>
              </a:buClr>
              <a:buSzPts val="1900"/>
              <a:buFont typeface="Dosis"/>
              <a:buChar char="❖"/>
            </a:pPr>
            <a:r>
              <a:rPr lang="en-US" sz="1900">
                <a:solidFill>
                  <a:schemeClr val="dk1"/>
                </a:solidFill>
                <a:latin typeface="Dosis"/>
                <a:ea typeface="Dosis"/>
                <a:cs typeface="Dosis"/>
                <a:sym typeface="Dosis"/>
              </a:rPr>
              <a:t>Membuat kolom baru dengan melakukan scaling pada kolom year, condition, odometer dan selling price </a:t>
            </a:r>
            <a:endParaRPr sz="1900">
              <a:solidFill>
                <a:schemeClr val="dk1"/>
              </a:solidFill>
              <a:latin typeface="Dosis"/>
              <a:ea typeface="Dosis"/>
              <a:cs typeface="Dosis"/>
              <a:sym typeface="Dosis"/>
            </a:endParaRPr>
          </a:p>
          <a:p>
            <a:pPr indent="0" lvl="0" marL="0" rtl="0" algn="just">
              <a:spcBef>
                <a:spcPts val="0"/>
              </a:spcBef>
              <a:spcAft>
                <a:spcPts val="0"/>
              </a:spcAft>
              <a:buNone/>
            </a:pPr>
            <a:r>
              <a:t/>
            </a:r>
            <a:endParaRPr sz="1900">
              <a:solidFill>
                <a:schemeClr val="dk1"/>
              </a:solidFill>
              <a:latin typeface="Dosis"/>
              <a:ea typeface="Dosis"/>
              <a:cs typeface="Dosis"/>
              <a:sym typeface="Dosis"/>
            </a:endParaRPr>
          </a:p>
          <a:p>
            <a:pPr indent="0" lvl="0" marL="0" rtl="0" algn="just">
              <a:spcBef>
                <a:spcPts val="0"/>
              </a:spcBef>
              <a:spcAft>
                <a:spcPts val="0"/>
              </a:spcAft>
              <a:buClr>
                <a:schemeClr val="dk1"/>
              </a:buClr>
              <a:buSzPts val="1100"/>
              <a:buFont typeface="Arial"/>
              <a:buNone/>
            </a:pPr>
            <a:r>
              <a:rPr lang="en-US" sz="1900">
                <a:solidFill>
                  <a:schemeClr val="dk1"/>
                </a:solidFill>
                <a:latin typeface="Dosis"/>
                <a:ea typeface="Dosis"/>
                <a:cs typeface="Dosis"/>
                <a:sym typeface="Dosis"/>
              </a:rPr>
              <a:t>Feature Encoding</a:t>
            </a:r>
            <a:endParaRPr sz="1900">
              <a:solidFill>
                <a:schemeClr val="dk1"/>
              </a:solidFill>
              <a:latin typeface="Dosis"/>
              <a:ea typeface="Dosis"/>
              <a:cs typeface="Dosis"/>
              <a:sym typeface="Dosis"/>
            </a:endParaRPr>
          </a:p>
          <a:p>
            <a:pPr indent="-349250" lvl="0" marL="457200" rtl="0" algn="just">
              <a:spcBef>
                <a:spcPts val="0"/>
              </a:spcBef>
              <a:spcAft>
                <a:spcPts val="0"/>
              </a:spcAft>
              <a:buClr>
                <a:schemeClr val="dk1"/>
              </a:buClr>
              <a:buSzPts val="1900"/>
              <a:buFont typeface="Dosis"/>
              <a:buChar char="❖"/>
            </a:pPr>
            <a:r>
              <a:rPr lang="en-US" sz="1900">
                <a:solidFill>
                  <a:schemeClr val="dk1"/>
                </a:solidFill>
                <a:latin typeface="Dosis"/>
                <a:ea typeface="Dosis"/>
                <a:cs typeface="Dosis"/>
                <a:sym typeface="Dosis"/>
              </a:rPr>
              <a:t>Rekategorisasi pada kolom Make berdasarkan Brand mobil</a:t>
            </a:r>
            <a:endParaRPr sz="1900">
              <a:solidFill>
                <a:schemeClr val="dk1"/>
              </a:solidFill>
              <a:latin typeface="Dosis"/>
              <a:ea typeface="Dosis"/>
              <a:cs typeface="Dosis"/>
              <a:sym typeface="Dosis"/>
            </a:endParaRPr>
          </a:p>
          <a:p>
            <a:pPr indent="-349250" lvl="0" marL="457200" rtl="0" algn="just">
              <a:spcBef>
                <a:spcPts val="0"/>
              </a:spcBef>
              <a:spcAft>
                <a:spcPts val="0"/>
              </a:spcAft>
              <a:buClr>
                <a:schemeClr val="dk1"/>
              </a:buClr>
              <a:buSzPts val="1900"/>
              <a:buFont typeface="Dosis"/>
              <a:buChar char="❖"/>
            </a:pPr>
            <a:r>
              <a:rPr lang="en-US" sz="1900">
                <a:solidFill>
                  <a:schemeClr val="dk1"/>
                </a:solidFill>
                <a:latin typeface="Dosis"/>
                <a:ea typeface="Dosis"/>
                <a:cs typeface="Dosis"/>
                <a:sym typeface="Dosis"/>
              </a:rPr>
              <a:t>Rekategorisasi pada kolom body berdasarkan jenis mobil</a:t>
            </a:r>
            <a:endParaRPr sz="1900">
              <a:solidFill>
                <a:schemeClr val="dk1"/>
              </a:solidFill>
              <a:latin typeface="Dosis"/>
              <a:ea typeface="Dosis"/>
              <a:cs typeface="Dosis"/>
              <a:sym typeface="Dosis"/>
            </a:endParaRPr>
          </a:p>
          <a:p>
            <a:pPr indent="-349250" lvl="0" marL="457200" rtl="0" algn="just">
              <a:spcBef>
                <a:spcPts val="0"/>
              </a:spcBef>
              <a:spcAft>
                <a:spcPts val="0"/>
              </a:spcAft>
              <a:buClr>
                <a:schemeClr val="dk1"/>
              </a:buClr>
              <a:buSzPts val="1900"/>
              <a:buFont typeface="Dosis"/>
              <a:buChar char="❖"/>
            </a:pPr>
            <a:r>
              <a:rPr lang="en-US" sz="1900">
                <a:solidFill>
                  <a:schemeClr val="dk1"/>
                </a:solidFill>
                <a:latin typeface="Dosis"/>
                <a:ea typeface="Dosis"/>
                <a:cs typeface="Dosis"/>
                <a:sym typeface="Dosis"/>
              </a:rPr>
              <a:t>Melakukan label encoder pada kolom transmission, make, body dan color</a:t>
            </a:r>
            <a:endParaRPr sz="1900">
              <a:solidFill>
                <a:schemeClr val="dk1"/>
              </a:solidFill>
              <a:latin typeface="Dosis"/>
              <a:ea typeface="Dosis"/>
              <a:cs typeface="Dosis"/>
              <a:sym typeface="Dosis"/>
            </a:endParaRPr>
          </a:p>
          <a:p>
            <a:pPr indent="0" lvl="0" marL="0" rtl="0" algn="just">
              <a:spcBef>
                <a:spcPts val="0"/>
              </a:spcBef>
              <a:spcAft>
                <a:spcPts val="0"/>
              </a:spcAft>
              <a:buNone/>
            </a:pPr>
            <a:r>
              <a:t/>
            </a:r>
            <a:endParaRPr sz="1600">
              <a:solidFill>
                <a:schemeClr val="dk1"/>
              </a:solidFill>
              <a:latin typeface="Dosis"/>
              <a:ea typeface="Dosis"/>
              <a:cs typeface="Dosis"/>
              <a:sym typeface="Dosis"/>
            </a:endParaRPr>
          </a:p>
          <a:p>
            <a:pPr indent="0" lvl="0" marL="0" rtl="0" algn="just">
              <a:spcBef>
                <a:spcPts val="0"/>
              </a:spcBef>
              <a:spcAft>
                <a:spcPts val="0"/>
              </a:spcAft>
              <a:buNone/>
            </a:pPr>
            <a:r>
              <a:rPr lang="en-US" sz="1900">
                <a:solidFill>
                  <a:schemeClr val="dk1"/>
                </a:solidFill>
                <a:latin typeface="Dosis"/>
                <a:ea typeface="Dosis"/>
                <a:cs typeface="Dosis"/>
                <a:sym typeface="Dosis"/>
              </a:rPr>
              <a:t>Feature Selection</a:t>
            </a:r>
            <a:endParaRPr sz="1250">
              <a:solidFill>
                <a:srgbClr val="A31515"/>
              </a:solidFill>
              <a:highlight>
                <a:srgbClr val="FFFFFE"/>
              </a:highlight>
              <a:latin typeface="Dosis"/>
              <a:ea typeface="Dosis"/>
              <a:cs typeface="Dosis"/>
              <a:sym typeface="Dosis"/>
            </a:endParaRPr>
          </a:p>
          <a:p>
            <a:pPr indent="-349250" lvl="0" marL="457200" rtl="0" algn="just">
              <a:spcBef>
                <a:spcPts val="0"/>
              </a:spcBef>
              <a:spcAft>
                <a:spcPts val="0"/>
              </a:spcAft>
              <a:buClr>
                <a:schemeClr val="dk1"/>
              </a:buClr>
              <a:buSzPts val="1900"/>
              <a:buFont typeface="Dosis"/>
              <a:buChar char="❖"/>
            </a:pPr>
            <a:r>
              <a:rPr lang="en-US" sz="1900">
                <a:solidFill>
                  <a:schemeClr val="dk1"/>
                </a:solidFill>
                <a:latin typeface="Dosis"/>
                <a:ea typeface="Dosis"/>
                <a:cs typeface="Dosis"/>
                <a:sym typeface="Dosis"/>
              </a:rPr>
              <a:t>vin, state, interior, trim, seller                     </a:t>
            </a:r>
            <a:endParaRPr sz="1900">
              <a:solidFill>
                <a:schemeClr val="dk1"/>
              </a:solidFill>
              <a:latin typeface="Dosis"/>
              <a:ea typeface="Dosis"/>
              <a:cs typeface="Dosis"/>
              <a:sym typeface="Dosis"/>
            </a:endParaRPr>
          </a:p>
        </p:txBody>
      </p:sp>
      <p:sp>
        <p:nvSpPr>
          <p:cNvPr id="387" name="Google Shape;387;g10f03c2ec70_4_6"/>
          <p:cNvSpPr/>
          <p:nvPr/>
        </p:nvSpPr>
        <p:spPr>
          <a:xfrm>
            <a:off x="5871100" y="5657350"/>
            <a:ext cx="762000" cy="336300"/>
          </a:xfrm>
          <a:prstGeom prst="rect">
            <a:avLst/>
          </a:prstGeom>
          <a:solidFill>
            <a:schemeClr val="lt1">
              <a:alpha val="97650"/>
            </a:scheme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DROP</a:t>
            </a:r>
            <a:endParaRPr/>
          </a:p>
        </p:txBody>
      </p:sp>
      <p:sp>
        <p:nvSpPr>
          <p:cNvPr id="388" name="Google Shape;388;g10f03c2ec70_4_6"/>
          <p:cNvSpPr/>
          <p:nvPr/>
        </p:nvSpPr>
        <p:spPr>
          <a:xfrm>
            <a:off x="4780400" y="5692150"/>
            <a:ext cx="433500" cy="266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9" name="Google Shape;389;g10f03c2ec70_4_6"/>
          <p:cNvPicPr preferRelativeResize="0"/>
          <p:nvPr/>
        </p:nvPicPr>
        <p:blipFill>
          <a:blip r:embed="rId7">
            <a:alphaModFix/>
          </a:blip>
          <a:stretch>
            <a:fillRect/>
          </a:stretch>
        </p:blipFill>
        <p:spPr>
          <a:xfrm>
            <a:off x="1460025" y="1785685"/>
            <a:ext cx="2852601" cy="1016576"/>
          </a:xfrm>
          <a:prstGeom prst="rect">
            <a:avLst/>
          </a:prstGeom>
          <a:noFill/>
          <a:ln>
            <a:noFill/>
          </a:ln>
        </p:spPr>
      </p:pic>
      <p:sp>
        <p:nvSpPr>
          <p:cNvPr id="390" name="Google Shape;390;g10f03c2ec70_4_6"/>
          <p:cNvSpPr/>
          <p:nvPr/>
        </p:nvSpPr>
        <p:spPr>
          <a:xfrm>
            <a:off x="5571563" y="2086213"/>
            <a:ext cx="830700" cy="4155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1" name="Google Shape;391;g10f03c2ec70_4_6"/>
          <p:cNvPicPr preferRelativeResize="0"/>
          <p:nvPr/>
        </p:nvPicPr>
        <p:blipFill>
          <a:blip r:embed="rId8">
            <a:alphaModFix/>
          </a:blip>
          <a:stretch>
            <a:fillRect/>
          </a:stretch>
        </p:blipFill>
        <p:spPr>
          <a:xfrm>
            <a:off x="7661225" y="1777400"/>
            <a:ext cx="2852600" cy="1033105"/>
          </a:xfrm>
          <a:prstGeom prst="rect">
            <a:avLst/>
          </a:prstGeom>
          <a:noFill/>
          <a:ln>
            <a:noFill/>
          </a:ln>
        </p:spPr>
      </p:pic>
      <p:sp>
        <p:nvSpPr>
          <p:cNvPr id="392" name="Google Shape;392;g10f03c2ec70_4_6"/>
          <p:cNvSpPr txBox="1"/>
          <p:nvPr/>
        </p:nvSpPr>
        <p:spPr>
          <a:xfrm>
            <a:off x="5594525" y="1470625"/>
            <a:ext cx="784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Handle Outliers</a:t>
            </a:r>
            <a:endParaRPr b="1">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g10f03c2ec70_1_173"/>
          <p:cNvPicPr preferRelativeResize="0"/>
          <p:nvPr/>
        </p:nvPicPr>
        <p:blipFill>
          <a:blip r:embed="rId3">
            <a:alphaModFix/>
          </a:blip>
          <a:stretch>
            <a:fillRect/>
          </a:stretch>
        </p:blipFill>
        <p:spPr>
          <a:xfrm>
            <a:off x="0" y="0"/>
            <a:ext cx="12192000" cy="6858000"/>
          </a:xfrm>
          <a:prstGeom prst="rect">
            <a:avLst/>
          </a:prstGeom>
          <a:noFill/>
          <a:ln>
            <a:noFill/>
          </a:ln>
        </p:spPr>
      </p:pic>
      <p:pic>
        <p:nvPicPr>
          <p:cNvPr descr="Image result for agile teamwork" id="107" name="Google Shape;107;g10f03c2ec70_1_173"/>
          <p:cNvPicPr preferRelativeResize="0"/>
          <p:nvPr/>
        </p:nvPicPr>
        <p:blipFill rotWithShape="1">
          <a:blip r:embed="rId4">
            <a:alphaModFix/>
          </a:blip>
          <a:srcRect b="15569" l="0" r="0" t="0"/>
          <a:stretch/>
        </p:blipFill>
        <p:spPr>
          <a:xfrm>
            <a:off x="0" y="0"/>
            <a:ext cx="12188140" cy="6857998"/>
          </a:xfrm>
          <a:prstGeom prst="rect">
            <a:avLst/>
          </a:prstGeom>
          <a:noFill/>
          <a:ln>
            <a:noFill/>
          </a:ln>
        </p:spPr>
      </p:pic>
      <p:sp>
        <p:nvSpPr>
          <p:cNvPr id="108" name="Google Shape;108;g10f03c2ec70_1_173"/>
          <p:cNvSpPr/>
          <p:nvPr/>
        </p:nvSpPr>
        <p:spPr>
          <a:xfrm>
            <a:off x="0" y="0"/>
            <a:ext cx="12192000" cy="6858000"/>
          </a:xfrm>
          <a:prstGeom prst="rect">
            <a:avLst/>
          </a:prstGeom>
          <a:solidFill>
            <a:schemeClr val="dk1">
              <a:alpha val="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9" name="Google Shape;109;g10f03c2ec70_1_173"/>
          <p:cNvSpPr/>
          <p:nvPr/>
        </p:nvSpPr>
        <p:spPr>
          <a:xfrm>
            <a:off x="0" y="0"/>
            <a:ext cx="12188100" cy="6858000"/>
          </a:xfrm>
          <a:prstGeom prst="rect">
            <a:avLst/>
          </a:prstGeom>
          <a:solidFill>
            <a:schemeClr val="lt1">
              <a:alpha val="9725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0" name="Google Shape;110;g10f03c2ec70_1_173"/>
          <p:cNvSpPr txBox="1"/>
          <p:nvPr/>
        </p:nvSpPr>
        <p:spPr>
          <a:xfrm>
            <a:off x="2643475" y="5308925"/>
            <a:ext cx="18198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65000"/>
              </a:lnSpc>
              <a:spcBef>
                <a:spcPts val="0"/>
              </a:spcBef>
              <a:spcAft>
                <a:spcPts val="0"/>
              </a:spcAft>
              <a:buClr>
                <a:srgbClr val="000000"/>
              </a:buClr>
              <a:buSzPts val="3000"/>
              <a:buFont typeface="Arial"/>
              <a:buNone/>
            </a:pPr>
            <a:r>
              <a:t/>
            </a:r>
            <a:endParaRPr b="0" i="0" sz="3000" u="none" cap="none" strike="noStrike">
              <a:solidFill>
                <a:schemeClr val="dk1"/>
              </a:solidFill>
              <a:latin typeface="Arial"/>
              <a:ea typeface="Arial"/>
              <a:cs typeface="Arial"/>
              <a:sym typeface="Arial"/>
            </a:endParaRPr>
          </a:p>
        </p:txBody>
      </p:sp>
      <p:sp>
        <p:nvSpPr>
          <p:cNvPr id="111" name="Google Shape;111;g10f03c2ec70_1_173"/>
          <p:cNvSpPr txBox="1"/>
          <p:nvPr/>
        </p:nvSpPr>
        <p:spPr>
          <a:xfrm>
            <a:off x="4463275" y="5308925"/>
            <a:ext cx="18198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65000"/>
              </a:lnSpc>
              <a:spcBef>
                <a:spcPts val="0"/>
              </a:spcBef>
              <a:spcAft>
                <a:spcPts val="0"/>
              </a:spcAft>
              <a:buClr>
                <a:srgbClr val="000000"/>
              </a:buClr>
              <a:buSzPts val="3000"/>
              <a:buFont typeface="Arial"/>
              <a:buNone/>
            </a:pPr>
            <a:r>
              <a:t/>
            </a:r>
            <a:endParaRPr b="0" i="0" sz="3000" u="none" cap="none" strike="noStrike">
              <a:solidFill>
                <a:schemeClr val="dk1"/>
              </a:solidFill>
              <a:latin typeface="Arial"/>
              <a:ea typeface="Arial"/>
              <a:cs typeface="Arial"/>
              <a:sym typeface="Arial"/>
            </a:endParaRPr>
          </a:p>
        </p:txBody>
      </p:sp>
      <p:sp>
        <p:nvSpPr>
          <p:cNvPr id="112" name="Google Shape;112;g10f03c2ec70_1_173"/>
          <p:cNvSpPr txBox="1"/>
          <p:nvPr/>
        </p:nvSpPr>
        <p:spPr>
          <a:xfrm>
            <a:off x="6493900" y="5308925"/>
            <a:ext cx="18198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65000"/>
              </a:lnSpc>
              <a:spcBef>
                <a:spcPts val="0"/>
              </a:spcBef>
              <a:spcAft>
                <a:spcPts val="0"/>
              </a:spcAft>
              <a:buClr>
                <a:srgbClr val="000000"/>
              </a:buClr>
              <a:buSzPts val="3000"/>
              <a:buFont typeface="Arial"/>
              <a:buNone/>
            </a:pPr>
            <a:r>
              <a:t/>
            </a:r>
            <a:endParaRPr b="0" i="0" sz="3000" u="none" cap="none" strike="noStrike">
              <a:solidFill>
                <a:schemeClr val="dk1"/>
              </a:solidFill>
              <a:latin typeface="Arial"/>
              <a:ea typeface="Arial"/>
              <a:cs typeface="Arial"/>
              <a:sym typeface="Arial"/>
            </a:endParaRPr>
          </a:p>
        </p:txBody>
      </p:sp>
      <p:sp>
        <p:nvSpPr>
          <p:cNvPr id="113" name="Google Shape;113;g10f03c2ec70_1_173"/>
          <p:cNvSpPr txBox="1"/>
          <p:nvPr/>
        </p:nvSpPr>
        <p:spPr>
          <a:xfrm>
            <a:off x="10036425" y="5308925"/>
            <a:ext cx="20157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65000"/>
              </a:lnSpc>
              <a:spcBef>
                <a:spcPts val="0"/>
              </a:spcBef>
              <a:spcAft>
                <a:spcPts val="0"/>
              </a:spcAft>
              <a:buClr>
                <a:srgbClr val="000000"/>
              </a:buClr>
              <a:buSzPts val="3000"/>
              <a:buFont typeface="Arial"/>
              <a:buNone/>
            </a:pPr>
            <a:r>
              <a:t/>
            </a:r>
            <a:endParaRPr b="0" i="0" sz="3000" u="none" cap="none" strike="noStrike">
              <a:solidFill>
                <a:schemeClr val="dk1"/>
              </a:solidFill>
              <a:latin typeface="Arial"/>
              <a:ea typeface="Arial"/>
              <a:cs typeface="Arial"/>
              <a:sym typeface="Arial"/>
            </a:endParaRPr>
          </a:p>
        </p:txBody>
      </p:sp>
      <p:sp>
        <p:nvSpPr>
          <p:cNvPr id="114" name="Google Shape;114;g10f03c2ec70_1_173"/>
          <p:cNvSpPr txBox="1"/>
          <p:nvPr/>
        </p:nvSpPr>
        <p:spPr>
          <a:xfrm>
            <a:off x="8462650" y="5308925"/>
            <a:ext cx="20157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65000"/>
              </a:lnSpc>
              <a:spcBef>
                <a:spcPts val="0"/>
              </a:spcBef>
              <a:spcAft>
                <a:spcPts val="0"/>
              </a:spcAft>
              <a:buClr>
                <a:srgbClr val="000000"/>
              </a:buClr>
              <a:buSzPts val="3000"/>
              <a:buFont typeface="Arial"/>
              <a:buNone/>
            </a:pPr>
            <a:r>
              <a:t/>
            </a:r>
            <a:endParaRPr b="0" i="0" sz="3000" u="none" cap="none" strike="noStrike">
              <a:solidFill>
                <a:schemeClr val="dk1"/>
              </a:solidFill>
              <a:latin typeface="Arial"/>
              <a:ea typeface="Arial"/>
              <a:cs typeface="Arial"/>
              <a:sym typeface="Arial"/>
            </a:endParaRPr>
          </a:p>
        </p:txBody>
      </p:sp>
      <p:sp>
        <p:nvSpPr>
          <p:cNvPr id="115" name="Google Shape;115;g10f03c2ec70_1_173"/>
          <p:cNvSpPr txBox="1"/>
          <p:nvPr/>
        </p:nvSpPr>
        <p:spPr>
          <a:xfrm>
            <a:off x="469450" y="5308925"/>
            <a:ext cx="20157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65000"/>
              </a:lnSpc>
              <a:spcBef>
                <a:spcPts val="0"/>
              </a:spcBef>
              <a:spcAft>
                <a:spcPts val="0"/>
              </a:spcAft>
              <a:buClr>
                <a:srgbClr val="000000"/>
              </a:buClr>
              <a:buSzPts val="3000"/>
              <a:buFont typeface="Arial"/>
              <a:buNone/>
            </a:pPr>
            <a:r>
              <a:t/>
            </a:r>
            <a:endParaRPr b="0" i="0" sz="3000" u="none" cap="none" strike="noStrike">
              <a:solidFill>
                <a:schemeClr val="dk1"/>
              </a:solidFill>
              <a:latin typeface="Arial"/>
              <a:ea typeface="Arial"/>
              <a:cs typeface="Arial"/>
              <a:sym typeface="Arial"/>
            </a:endParaRPr>
          </a:p>
        </p:txBody>
      </p:sp>
      <p:pic>
        <p:nvPicPr>
          <p:cNvPr descr="A close up of a logo&#10;&#10;Description automatically generated" id="116" name="Google Shape;116;g10f03c2ec70_1_173"/>
          <p:cNvPicPr preferRelativeResize="0"/>
          <p:nvPr/>
        </p:nvPicPr>
        <p:blipFill rotWithShape="1">
          <a:blip r:embed="rId5">
            <a:alphaModFix amt="71000"/>
          </a:blip>
          <a:srcRect b="0" l="0" r="0" t="0"/>
          <a:stretch/>
        </p:blipFill>
        <p:spPr>
          <a:xfrm>
            <a:off x="-13750" y="696643"/>
            <a:ext cx="12192000" cy="796250"/>
          </a:xfrm>
          <a:prstGeom prst="rect">
            <a:avLst/>
          </a:prstGeom>
          <a:noFill/>
          <a:ln>
            <a:noFill/>
          </a:ln>
        </p:spPr>
      </p:pic>
      <p:pic>
        <p:nvPicPr>
          <p:cNvPr id="117" name="Google Shape;117;g10f03c2ec70_1_173"/>
          <p:cNvPicPr preferRelativeResize="0"/>
          <p:nvPr/>
        </p:nvPicPr>
        <p:blipFill>
          <a:blip r:embed="rId6">
            <a:alphaModFix/>
          </a:blip>
          <a:stretch>
            <a:fillRect/>
          </a:stretch>
        </p:blipFill>
        <p:spPr>
          <a:xfrm>
            <a:off x="0" y="0"/>
            <a:ext cx="12192000" cy="6858000"/>
          </a:xfrm>
          <a:prstGeom prst="rect">
            <a:avLst/>
          </a:prstGeom>
          <a:noFill/>
          <a:ln>
            <a:noFill/>
          </a:ln>
        </p:spPr>
      </p:pic>
      <p:pic>
        <p:nvPicPr>
          <p:cNvPr descr="A picture containing building&#10;&#10;Description automatically generated" id="118" name="Google Shape;118;g10f03c2ec70_1_173"/>
          <p:cNvPicPr preferRelativeResize="0"/>
          <p:nvPr/>
        </p:nvPicPr>
        <p:blipFill rotWithShape="1">
          <a:blip r:embed="rId7">
            <a:alphaModFix amt="15000"/>
          </a:blip>
          <a:srcRect b="0" l="0" r="0" t="0"/>
          <a:stretch/>
        </p:blipFill>
        <p:spPr>
          <a:xfrm>
            <a:off x="-480932" y="-433239"/>
            <a:ext cx="1268910" cy="1268910"/>
          </a:xfrm>
          <a:prstGeom prst="rect">
            <a:avLst/>
          </a:prstGeom>
          <a:noFill/>
          <a:ln>
            <a:noFill/>
          </a:ln>
        </p:spPr>
      </p:pic>
      <p:sp>
        <p:nvSpPr>
          <p:cNvPr id="119" name="Google Shape;119;g10f03c2ec70_1_173"/>
          <p:cNvSpPr txBox="1"/>
          <p:nvPr/>
        </p:nvSpPr>
        <p:spPr>
          <a:xfrm>
            <a:off x="469450" y="756225"/>
            <a:ext cx="3000000" cy="677100"/>
          </a:xfrm>
          <a:prstGeom prst="rect">
            <a:avLst/>
          </a:prstGeom>
          <a:noFill/>
          <a:ln>
            <a:noFill/>
          </a:ln>
        </p:spPr>
        <p:txBody>
          <a:bodyPr anchorCtr="0" anchor="t" bIns="91425" lIns="91425" spcFirstLastPara="1" rIns="91425" wrap="square" tIns="91425">
            <a:spAutoFit/>
          </a:bodyPr>
          <a:lstStyle/>
          <a:p>
            <a:pPr indent="0" lvl="0" marL="0" rtl="0" algn="l">
              <a:lnSpc>
                <a:spcPct val="103125"/>
              </a:lnSpc>
              <a:spcBef>
                <a:spcPts val="0"/>
              </a:spcBef>
              <a:spcAft>
                <a:spcPts val="0"/>
              </a:spcAft>
              <a:buNone/>
            </a:pPr>
            <a:r>
              <a:rPr b="1" lang="en-US" sz="3200">
                <a:solidFill>
                  <a:srgbClr val="0198A3"/>
                </a:solidFill>
                <a:latin typeface="Montserrat"/>
                <a:ea typeface="Montserrat"/>
                <a:cs typeface="Montserrat"/>
                <a:sym typeface="Montserrat"/>
              </a:rPr>
              <a:t>Our Team</a:t>
            </a:r>
            <a:endParaRPr b="1" sz="3200">
              <a:solidFill>
                <a:srgbClr val="0198A3"/>
              </a:solidFill>
              <a:latin typeface="Montserrat"/>
              <a:ea typeface="Montserrat"/>
              <a:cs typeface="Montserrat"/>
              <a:sym typeface="Montserrat"/>
            </a:endParaRPr>
          </a:p>
        </p:txBody>
      </p:sp>
      <p:pic>
        <p:nvPicPr>
          <p:cNvPr descr="A picture containing drawing&#10;&#10;Description automatically generated" id="120" name="Google Shape;120;g10f03c2ec70_1_173"/>
          <p:cNvPicPr preferRelativeResize="0"/>
          <p:nvPr/>
        </p:nvPicPr>
        <p:blipFill rotWithShape="1">
          <a:blip r:embed="rId8">
            <a:alphaModFix/>
          </a:blip>
          <a:srcRect b="0" l="0" r="0" t="0"/>
          <a:stretch/>
        </p:blipFill>
        <p:spPr>
          <a:xfrm>
            <a:off x="10863470" y="-1"/>
            <a:ext cx="1268910" cy="52764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descr="Image result for agile teamwork" id="397" name="Google Shape;397;g11081061fff_0_202"/>
          <p:cNvPicPr preferRelativeResize="0"/>
          <p:nvPr/>
        </p:nvPicPr>
        <p:blipFill rotWithShape="1">
          <a:blip r:embed="rId3">
            <a:alphaModFix/>
          </a:blip>
          <a:srcRect b="15569" l="0" r="0" t="0"/>
          <a:stretch/>
        </p:blipFill>
        <p:spPr>
          <a:xfrm>
            <a:off x="0" y="0"/>
            <a:ext cx="12188140" cy="6857998"/>
          </a:xfrm>
          <a:prstGeom prst="rect">
            <a:avLst/>
          </a:prstGeom>
          <a:noFill/>
          <a:ln>
            <a:noFill/>
          </a:ln>
        </p:spPr>
      </p:pic>
      <p:sp>
        <p:nvSpPr>
          <p:cNvPr id="398" name="Google Shape;398;g11081061fff_0_202"/>
          <p:cNvSpPr/>
          <p:nvPr/>
        </p:nvSpPr>
        <p:spPr>
          <a:xfrm>
            <a:off x="0" y="0"/>
            <a:ext cx="12192000" cy="6858000"/>
          </a:xfrm>
          <a:prstGeom prst="rect">
            <a:avLst/>
          </a:prstGeom>
          <a:solidFill>
            <a:schemeClr val="dk1">
              <a:alpha val="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9" name="Google Shape;399;g11081061fff_0_202"/>
          <p:cNvSpPr/>
          <p:nvPr/>
        </p:nvSpPr>
        <p:spPr>
          <a:xfrm>
            <a:off x="0" y="0"/>
            <a:ext cx="12188100" cy="6858000"/>
          </a:xfrm>
          <a:prstGeom prst="rect">
            <a:avLst/>
          </a:prstGeom>
          <a:solidFill>
            <a:schemeClr val="lt1">
              <a:alpha val="9725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close up of a logo&#10;&#10;Description automatically generated" id="400" name="Google Shape;400;g11081061fff_0_202"/>
          <p:cNvPicPr preferRelativeResize="0"/>
          <p:nvPr/>
        </p:nvPicPr>
        <p:blipFill rotWithShape="1">
          <a:blip r:embed="rId4">
            <a:alphaModFix amt="71000"/>
          </a:blip>
          <a:srcRect b="0" l="0" r="0" t="0"/>
          <a:stretch/>
        </p:blipFill>
        <p:spPr>
          <a:xfrm>
            <a:off x="-13753" y="696642"/>
            <a:ext cx="12192000" cy="5080000"/>
          </a:xfrm>
          <a:prstGeom prst="rect">
            <a:avLst/>
          </a:prstGeom>
          <a:noFill/>
          <a:ln>
            <a:noFill/>
          </a:ln>
        </p:spPr>
      </p:pic>
      <p:pic>
        <p:nvPicPr>
          <p:cNvPr descr="A picture containing building&#10;&#10;Description automatically generated" id="401" name="Google Shape;401;g11081061fff_0_202"/>
          <p:cNvPicPr preferRelativeResize="0"/>
          <p:nvPr/>
        </p:nvPicPr>
        <p:blipFill rotWithShape="1">
          <a:blip r:embed="rId5">
            <a:alphaModFix amt="15000"/>
          </a:blip>
          <a:srcRect b="0" l="0" r="0" t="0"/>
          <a:stretch/>
        </p:blipFill>
        <p:spPr>
          <a:xfrm>
            <a:off x="-480932" y="-433239"/>
            <a:ext cx="1268910" cy="1268910"/>
          </a:xfrm>
          <a:prstGeom prst="rect">
            <a:avLst/>
          </a:prstGeom>
          <a:noFill/>
          <a:ln>
            <a:noFill/>
          </a:ln>
        </p:spPr>
      </p:pic>
      <p:pic>
        <p:nvPicPr>
          <p:cNvPr descr="A picture containing drawing&#10;&#10;Description automatically generated" id="402" name="Google Shape;402;g11081061fff_0_202"/>
          <p:cNvPicPr preferRelativeResize="0"/>
          <p:nvPr/>
        </p:nvPicPr>
        <p:blipFill rotWithShape="1">
          <a:blip r:embed="rId6">
            <a:alphaModFix/>
          </a:blip>
          <a:srcRect b="0" l="0" r="0" t="0"/>
          <a:stretch/>
        </p:blipFill>
        <p:spPr>
          <a:xfrm>
            <a:off x="10863470" y="-1"/>
            <a:ext cx="1268910" cy="527648"/>
          </a:xfrm>
          <a:prstGeom prst="rect">
            <a:avLst/>
          </a:prstGeom>
          <a:noFill/>
          <a:ln>
            <a:noFill/>
          </a:ln>
        </p:spPr>
      </p:pic>
      <p:sp>
        <p:nvSpPr>
          <p:cNvPr id="403" name="Google Shape;403;g11081061fff_0_202"/>
          <p:cNvSpPr txBox="1"/>
          <p:nvPr/>
        </p:nvSpPr>
        <p:spPr>
          <a:xfrm>
            <a:off x="2419800" y="2951850"/>
            <a:ext cx="7352400" cy="954300"/>
          </a:xfrm>
          <a:prstGeom prst="rect">
            <a:avLst/>
          </a:prstGeom>
          <a:noFill/>
          <a:ln>
            <a:noFill/>
          </a:ln>
        </p:spPr>
        <p:txBody>
          <a:bodyPr anchorCtr="0" anchor="t" bIns="45700" lIns="91425" spcFirstLastPara="1" rIns="91425" wrap="square" tIns="45700">
            <a:spAutoFit/>
          </a:bodyPr>
          <a:lstStyle/>
          <a:p>
            <a:pPr indent="0" lvl="0" marL="0" marR="0" rtl="0" algn="ctr">
              <a:lnSpc>
                <a:spcPct val="103125"/>
              </a:lnSpc>
              <a:spcBef>
                <a:spcPts val="0"/>
              </a:spcBef>
              <a:spcAft>
                <a:spcPts val="0"/>
              </a:spcAft>
              <a:buClr>
                <a:srgbClr val="000000"/>
              </a:buClr>
              <a:buSzPts val="3200"/>
              <a:buFont typeface="Arial"/>
              <a:buNone/>
            </a:pPr>
            <a:r>
              <a:rPr b="1" lang="en-US" sz="5600">
                <a:solidFill>
                  <a:srgbClr val="0198A3"/>
                </a:solidFill>
                <a:latin typeface="Montserrat"/>
                <a:ea typeface="Montserrat"/>
                <a:cs typeface="Montserrat"/>
                <a:sym typeface="Montserrat"/>
              </a:rPr>
              <a:t>Modelling</a:t>
            </a:r>
            <a:endParaRPr b="1" i="0" sz="5600" u="none" cap="none" strike="noStrike">
              <a:solidFill>
                <a:srgbClr val="0198A3"/>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descr="Image result for agile teamwork" id="408" name="Google Shape;408;g10f730f25f2_0_0"/>
          <p:cNvPicPr preferRelativeResize="0"/>
          <p:nvPr/>
        </p:nvPicPr>
        <p:blipFill rotWithShape="1">
          <a:blip r:embed="rId3">
            <a:alphaModFix/>
          </a:blip>
          <a:srcRect b="15569" l="0" r="0" t="0"/>
          <a:stretch/>
        </p:blipFill>
        <p:spPr>
          <a:xfrm>
            <a:off x="0" y="0"/>
            <a:ext cx="12188140" cy="6857998"/>
          </a:xfrm>
          <a:prstGeom prst="rect">
            <a:avLst/>
          </a:prstGeom>
          <a:noFill/>
          <a:ln>
            <a:noFill/>
          </a:ln>
        </p:spPr>
      </p:pic>
      <p:sp>
        <p:nvSpPr>
          <p:cNvPr id="409" name="Google Shape;409;g10f730f25f2_0_0"/>
          <p:cNvSpPr/>
          <p:nvPr/>
        </p:nvSpPr>
        <p:spPr>
          <a:xfrm>
            <a:off x="0" y="0"/>
            <a:ext cx="12192000" cy="6858000"/>
          </a:xfrm>
          <a:prstGeom prst="rect">
            <a:avLst/>
          </a:prstGeom>
          <a:solidFill>
            <a:schemeClr val="dk1">
              <a:alpha val="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0" name="Google Shape;410;g10f730f25f2_0_0"/>
          <p:cNvSpPr/>
          <p:nvPr/>
        </p:nvSpPr>
        <p:spPr>
          <a:xfrm>
            <a:off x="0" y="0"/>
            <a:ext cx="12188100" cy="6858000"/>
          </a:xfrm>
          <a:prstGeom prst="rect">
            <a:avLst/>
          </a:prstGeom>
          <a:solidFill>
            <a:schemeClr val="lt1">
              <a:alpha val="9725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close up of a logo&#10;&#10;Description automatically generated" id="411" name="Google Shape;411;g10f730f25f2_0_0"/>
          <p:cNvPicPr preferRelativeResize="0"/>
          <p:nvPr/>
        </p:nvPicPr>
        <p:blipFill rotWithShape="1">
          <a:blip r:embed="rId4">
            <a:alphaModFix amt="71000"/>
          </a:blip>
          <a:srcRect b="0" l="0" r="0" t="0"/>
          <a:stretch/>
        </p:blipFill>
        <p:spPr>
          <a:xfrm>
            <a:off x="-13750" y="696643"/>
            <a:ext cx="12192000" cy="585000"/>
          </a:xfrm>
          <a:prstGeom prst="rect">
            <a:avLst/>
          </a:prstGeom>
          <a:noFill/>
          <a:ln>
            <a:noFill/>
          </a:ln>
        </p:spPr>
      </p:pic>
      <p:pic>
        <p:nvPicPr>
          <p:cNvPr descr="A picture containing building&#10;&#10;Description automatically generated" id="412" name="Google Shape;412;g10f730f25f2_0_0"/>
          <p:cNvPicPr preferRelativeResize="0"/>
          <p:nvPr/>
        </p:nvPicPr>
        <p:blipFill rotWithShape="1">
          <a:blip r:embed="rId5">
            <a:alphaModFix amt="15000"/>
          </a:blip>
          <a:srcRect b="0" l="0" r="0" t="0"/>
          <a:stretch/>
        </p:blipFill>
        <p:spPr>
          <a:xfrm>
            <a:off x="-480932" y="-433239"/>
            <a:ext cx="1268910" cy="1268910"/>
          </a:xfrm>
          <a:prstGeom prst="rect">
            <a:avLst/>
          </a:prstGeom>
          <a:noFill/>
          <a:ln>
            <a:noFill/>
          </a:ln>
        </p:spPr>
      </p:pic>
      <p:pic>
        <p:nvPicPr>
          <p:cNvPr descr="A picture containing drawing&#10;&#10;Description automatically generated" id="413" name="Google Shape;413;g10f730f25f2_0_0"/>
          <p:cNvPicPr preferRelativeResize="0"/>
          <p:nvPr/>
        </p:nvPicPr>
        <p:blipFill rotWithShape="1">
          <a:blip r:embed="rId6">
            <a:alphaModFix/>
          </a:blip>
          <a:srcRect b="0" l="0" r="0" t="0"/>
          <a:stretch/>
        </p:blipFill>
        <p:spPr>
          <a:xfrm>
            <a:off x="10863470" y="-1"/>
            <a:ext cx="1268910" cy="527648"/>
          </a:xfrm>
          <a:prstGeom prst="rect">
            <a:avLst/>
          </a:prstGeom>
          <a:noFill/>
          <a:ln>
            <a:noFill/>
          </a:ln>
        </p:spPr>
      </p:pic>
      <p:sp>
        <p:nvSpPr>
          <p:cNvPr id="414" name="Google Shape;414;g10f730f25f2_0_0"/>
          <p:cNvSpPr txBox="1"/>
          <p:nvPr/>
        </p:nvSpPr>
        <p:spPr>
          <a:xfrm>
            <a:off x="1041720" y="1969087"/>
            <a:ext cx="10533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65000"/>
              </a:lnSpc>
              <a:spcBef>
                <a:spcPts val="0"/>
              </a:spcBef>
              <a:spcAft>
                <a:spcPts val="0"/>
              </a:spcAft>
              <a:buClr>
                <a:srgbClr val="000000"/>
              </a:buClr>
              <a:buSzPts val="20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g10f730f25f2_0_0"/>
          <p:cNvSpPr txBox="1"/>
          <p:nvPr/>
        </p:nvSpPr>
        <p:spPr>
          <a:xfrm>
            <a:off x="952495" y="866917"/>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Modelling Experiments </a:t>
            </a:r>
            <a:endParaRPr b="1" i="0" sz="3200" u="none" cap="none" strike="noStrike">
              <a:solidFill>
                <a:srgbClr val="0198A3"/>
              </a:solidFill>
              <a:latin typeface="Montserrat"/>
              <a:ea typeface="Montserrat"/>
              <a:cs typeface="Montserrat"/>
              <a:sym typeface="Montserrat"/>
            </a:endParaRPr>
          </a:p>
        </p:txBody>
      </p:sp>
      <p:sp>
        <p:nvSpPr>
          <p:cNvPr id="416" name="Google Shape;416;g10f730f25f2_0_0"/>
          <p:cNvSpPr txBox="1"/>
          <p:nvPr/>
        </p:nvSpPr>
        <p:spPr>
          <a:xfrm>
            <a:off x="1014375" y="5077025"/>
            <a:ext cx="10101600" cy="13545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Font typeface="Dosis"/>
              <a:buAutoNum type="arabicPeriod"/>
            </a:pPr>
            <a:r>
              <a:rPr lang="en-US" sz="1900">
                <a:latin typeface="Dosis"/>
                <a:ea typeface="Dosis"/>
                <a:cs typeface="Dosis"/>
                <a:sym typeface="Dosis"/>
              </a:rPr>
              <a:t>4 Model sudah di Hyperparameter Tuning</a:t>
            </a:r>
            <a:endParaRPr sz="1900">
              <a:latin typeface="Dosis"/>
              <a:ea typeface="Dosis"/>
              <a:cs typeface="Dosis"/>
              <a:sym typeface="Dosis"/>
            </a:endParaRPr>
          </a:p>
          <a:p>
            <a:pPr indent="-349250" lvl="0" marL="457200" rtl="0" algn="l">
              <a:spcBef>
                <a:spcPts val="0"/>
              </a:spcBef>
              <a:spcAft>
                <a:spcPts val="0"/>
              </a:spcAft>
              <a:buSzPts val="1900"/>
              <a:buFont typeface="Dosis"/>
              <a:buAutoNum type="arabicPeriod"/>
            </a:pPr>
            <a:r>
              <a:rPr lang="en-US" sz="1900">
                <a:latin typeface="Dosis"/>
                <a:ea typeface="Dosis"/>
                <a:cs typeface="Dosis"/>
                <a:sym typeface="Dosis"/>
              </a:rPr>
              <a:t>Split Data; Train 70%, Test 30% from  432916 rows</a:t>
            </a:r>
            <a:endParaRPr sz="1900">
              <a:latin typeface="Dosis"/>
              <a:ea typeface="Dosis"/>
              <a:cs typeface="Dosis"/>
              <a:sym typeface="Dosis"/>
            </a:endParaRPr>
          </a:p>
          <a:p>
            <a:pPr indent="-349250" lvl="0" marL="457200" rtl="0" algn="l">
              <a:spcBef>
                <a:spcPts val="0"/>
              </a:spcBef>
              <a:spcAft>
                <a:spcPts val="0"/>
              </a:spcAft>
              <a:buSzPts val="1900"/>
              <a:buFont typeface="Dosis"/>
              <a:buAutoNum type="arabicPeriod"/>
            </a:pPr>
            <a:r>
              <a:rPr lang="en-US" sz="1900">
                <a:latin typeface="Dosis"/>
                <a:ea typeface="Dosis"/>
                <a:cs typeface="Dosis"/>
                <a:sym typeface="Dosis"/>
              </a:rPr>
              <a:t>Features Importance: Odometer, Make_label (Pabrikan), Body_label(Type of car), Condition, Year, Color_label</a:t>
            </a:r>
            <a:endParaRPr sz="1900">
              <a:latin typeface="Dosis"/>
              <a:ea typeface="Dosis"/>
              <a:cs typeface="Dosis"/>
              <a:sym typeface="Dosis"/>
            </a:endParaRPr>
          </a:p>
        </p:txBody>
      </p:sp>
      <p:graphicFrame>
        <p:nvGraphicFramePr>
          <p:cNvPr id="417" name="Google Shape;417;g10f730f25f2_0_0"/>
          <p:cNvGraphicFramePr/>
          <p:nvPr/>
        </p:nvGraphicFramePr>
        <p:xfrm>
          <a:off x="1787050" y="2210813"/>
          <a:ext cx="3000000" cy="3000000"/>
        </p:xfrm>
        <a:graphic>
          <a:graphicData uri="http://schemas.openxmlformats.org/drawingml/2006/table">
            <a:tbl>
              <a:tblPr>
                <a:noFill/>
                <a:tableStyleId>{20486D23-BFC0-41FA-A4EF-2878245633F8}</a:tableStyleId>
              </a:tblPr>
              <a:tblGrid>
                <a:gridCol w="2363550"/>
                <a:gridCol w="1139350"/>
                <a:gridCol w="1430250"/>
                <a:gridCol w="2338125"/>
                <a:gridCol w="1346600"/>
              </a:tblGrid>
              <a:tr h="390525">
                <a:tc rowSpan="2">
                  <a:txBody>
                    <a:bodyPr/>
                    <a:lstStyle/>
                    <a:p>
                      <a:pPr indent="0" lvl="0" marL="0" rtl="0" algn="l">
                        <a:spcBef>
                          <a:spcPts val="0"/>
                        </a:spcBef>
                        <a:spcAft>
                          <a:spcPts val="0"/>
                        </a:spcAft>
                        <a:buNone/>
                      </a:pPr>
                      <a:r>
                        <a:rPr lang="en-US"/>
                        <a:t>Algorithm</a:t>
                      </a:r>
                      <a:endParaRPr/>
                    </a:p>
                  </a:txBody>
                  <a:tcPr marT="91425" marB="91425" marR="91425" marL="91425">
                    <a:lnB cap="flat" cmpd="sng" w="12650">
                      <a:solidFill>
                        <a:srgbClr val="000000"/>
                      </a:solidFill>
                      <a:prstDash val="solid"/>
                      <a:round/>
                      <a:headEnd len="sm" w="sm" type="none"/>
                      <a:tailEnd len="sm" w="sm" type="none"/>
                    </a:lnB>
                    <a:solidFill>
                      <a:srgbClr val="F1C232"/>
                    </a:solidFill>
                  </a:tcPr>
                </a:tc>
                <a:tc rowSpan="2">
                  <a:txBody>
                    <a:bodyPr/>
                    <a:lstStyle/>
                    <a:p>
                      <a:pPr indent="0" lvl="0" marL="0" rtl="0" algn="l">
                        <a:spcBef>
                          <a:spcPts val="0"/>
                        </a:spcBef>
                        <a:spcAft>
                          <a:spcPts val="0"/>
                        </a:spcAft>
                        <a:buNone/>
                      </a:pPr>
                      <a:r>
                        <a:rPr lang="en-US"/>
                        <a:t>MAE</a:t>
                      </a:r>
                      <a:endParaRPr/>
                    </a:p>
                  </a:txBody>
                  <a:tcPr marT="91425" marB="91425" marR="91425" marL="91425">
                    <a:lnB cap="flat" cmpd="sng" w="12650">
                      <a:solidFill>
                        <a:srgbClr val="000000"/>
                      </a:solidFill>
                      <a:prstDash val="solid"/>
                      <a:round/>
                      <a:headEnd len="sm" w="sm" type="none"/>
                      <a:tailEnd len="sm" w="sm" type="none"/>
                    </a:lnB>
                    <a:solidFill>
                      <a:srgbClr val="F1C232"/>
                    </a:solidFill>
                  </a:tcPr>
                </a:tc>
                <a:tc rowSpan="2">
                  <a:txBody>
                    <a:bodyPr/>
                    <a:lstStyle/>
                    <a:p>
                      <a:pPr indent="0" lvl="0" marL="0" rtl="0" algn="l">
                        <a:spcBef>
                          <a:spcPts val="0"/>
                        </a:spcBef>
                        <a:spcAft>
                          <a:spcPts val="0"/>
                        </a:spcAft>
                        <a:buNone/>
                      </a:pPr>
                      <a:r>
                        <a:rPr lang="en-US"/>
                        <a:t>RMSE</a:t>
                      </a:r>
                      <a:endParaRPr/>
                    </a:p>
                  </a:txBody>
                  <a:tcPr marT="91425" marB="91425" marR="91425" marL="91425">
                    <a:lnB cap="flat" cmpd="sng" w="12650">
                      <a:solidFill>
                        <a:srgbClr val="000000"/>
                      </a:solidFill>
                      <a:prstDash val="solid"/>
                      <a:round/>
                      <a:headEnd len="sm" w="sm" type="none"/>
                      <a:tailEnd len="sm" w="sm" type="none"/>
                    </a:lnB>
                    <a:solidFill>
                      <a:srgbClr val="F1C232"/>
                    </a:solidFill>
                  </a:tcPr>
                </a:tc>
                <a:tc rowSpan="2">
                  <a:txBody>
                    <a:bodyPr/>
                    <a:lstStyle/>
                    <a:p>
                      <a:pPr indent="0" lvl="0" marL="0" rtl="0" algn="l">
                        <a:spcBef>
                          <a:spcPts val="0"/>
                        </a:spcBef>
                        <a:spcAft>
                          <a:spcPts val="0"/>
                        </a:spcAft>
                        <a:buNone/>
                      </a:pPr>
                      <a:r>
                        <a:rPr lang="en-US"/>
                        <a:t>MSE</a:t>
                      </a:r>
                      <a:endParaRPr/>
                    </a:p>
                  </a:txBody>
                  <a:tcPr marT="91425" marB="91425" marR="91425" marL="91425">
                    <a:lnB cap="flat" cmpd="sng" w="12650">
                      <a:solidFill>
                        <a:srgbClr val="000000"/>
                      </a:solidFill>
                      <a:prstDash val="solid"/>
                      <a:round/>
                      <a:headEnd len="sm" w="sm" type="none"/>
                      <a:tailEnd len="sm" w="sm" type="none"/>
                    </a:lnB>
                    <a:solidFill>
                      <a:srgbClr val="F1C232"/>
                    </a:solidFill>
                  </a:tcPr>
                </a:tc>
                <a:tc rowSpan="2">
                  <a:txBody>
                    <a:bodyPr/>
                    <a:lstStyle/>
                    <a:p>
                      <a:pPr indent="0" lvl="0" marL="0" rtl="0" algn="l">
                        <a:spcBef>
                          <a:spcPts val="0"/>
                        </a:spcBef>
                        <a:spcAft>
                          <a:spcPts val="0"/>
                        </a:spcAft>
                        <a:buNone/>
                      </a:pPr>
                      <a:r>
                        <a:rPr lang="en-US"/>
                        <a:t>R2 Score</a:t>
                      </a:r>
                      <a:endParaRPr/>
                    </a:p>
                  </a:txBody>
                  <a:tcPr marT="91425" marB="91425" marR="91425" marL="91425">
                    <a:lnB cap="flat" cmpd="sng" w="12650">
                      <a:solidFill>
                        <a:srgbClr val="000000"/>
                      </a:solidFill>
                      <a:prstDash val="solid"/>
                      <a:round/>
                      <a:headEnd len="sm" w="sm" type="none"/>
                      <a:tailEnd len="sm" w="sm" type="none"/>
                    </a:lnB>
                    <a:solidFill>
                      <a:srgbClr val="F1C232"/>
                    </a:solidFill>
                  </a:tcPr>
                </a:tc>
              </a:tr>
              <a:tr h="476250">
                <a:tc vMerge="1"/>
                <a:tc vMerge="1"/>
                <a:tc vMerge="1"/>
                <a:tc vMerge="1"/>
                <a:tc vMerge="1"/>
              </a:tr>
              <a:tr h="266700">
                <a:tc>
                  <a:txBody>
                    <a:bodyPr/>
                    <a:lstStyle/>
                    <a:p>
                      <a:pPr indent="0" lvl="0" marL="0" rtl="0" algn="l">
                        <a:spcBef>
                          <a:spcPts val="0"/>
                        </a:spcBef>
                        <a:spcAft>
                          <a:spcPts val="0"/>
                        </a:spcAft>
                        <a:buNone/>
                      </a:pPr>
                      <a:r>
                        <a:rPr lang="en-US"/>
                        <a:t>Linear Regression</a:t>
                      </a:r>
                      <a:endParaRPr/>
                    </a:p>
                  </a:txBody>
                  <a:tcPr marT="91425" marB="91425" marR="91425" marL="91425">
                    <a:lnT cap="flat" cmpd="sng" w="1265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lang="en-US"/>
                        <a:t>4091.92</a:t>
                      </a:r>
                      <a:endParaRPr/>
                    </a:p>
                  </a:txBody>
                  <a:tcPr marT="91425" marB="91425" marR="91425" marL="91425">
                    <a:lnT cap="flat" cmpd="sng" w="1265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lang="en-US"/>
                        <a:t>5248.97</a:t>
                      </a:r>
                      <a:endParaRPr/>
                    </a:p>
                  </a:txBody>
                  <a:tcPr marT="91425" marB="91425" marR="91425" marL="91425">
                    <a:lnT cap="flat" cmpd="sng" w="1265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lang="en-US"/>
                        <a:t>27551691.67</a:t>
                      </a:r>
                      <a:endParaRPr/>
                    </a:p>
                  </a:txBody>
                  <a:tcPr marT="91425" marB="91425" marR="91425" marL="91425">
                    <a:lnT cap="flat" cmpd="sng" w="1265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lang="en-US"/>
                        <a:t>0.49</a:t>
                      </a:r>
                      <a:endParaRPr/>
                    </a:p>
                  </a:txBody>
                  <a:tcPr marT="91425" marB="91425" marR="91425" marL="91425">
                    <a:lnT cap="flat" cmpd="sng" w="12650">
                      <a:solidFill>
                        <a:srgbClr val="000000"/>
                      </a:solidFill>
                      <a:prstDash val="solid"/>
                      <a:round/>
                      <a:headEnd len="sm" w="sm" type="none"/>
                      <a:tailEnd len="sm" w="sm" type="none"/>
                    </a:lnT>
                  </a:tcPr>
                </a:tc>
              </a:tr>
              <a:tr h="314325">
                <a:tc>
                  <a:txBody>
                    <a:bodyPr/>
                    <a:lstStyle/>
                    <a:p>
                      <a:pPr indent="0" lvl="0" marL="0" rtl="0" algn="l">
                        <a:spcBef>
                          <a:spcPts val="0"/>
                        </a:spcBef>
                        <a:spcAft>
                          <a:spcPts val="0"/>
                        </a:spcAft>
                        <a:buNone/>
                      </a:pPr>
                      <a:r>
                        <a:rPr lang="en-US"/>
                        <a:t>Decision Tree</a:t>
                      </a:r>
                      <a:endParaRPr/>
                    </a:p>
                  </a:txBody>
                  <a:tcPr marT="91425" marB="91425" marR="91425" marL="91425"/>
                </a:tc>
                <a:tc>
                  <a:txBody>
                    <a:bodyPr/>
                    <a:lstStyle/>
                    <a:p>
                      <a:pPr indent="0" lvl="0" marL="0" rtl="0" algn="l">
                        <a:spcBef>
                          <a:spcPts val="0"/>
                        </a:spcBef>
                        <a:spcAft>
                          <a:spcPts val="0"/>
                        </a:spcAft>
                        <a:buNone/>
                      </a:pPr>
                      <a:r>
                        <a:rPr lang="en-US"/>
                        <a:t>2483.07</a:t>
                      </a:r>
                      <a:endParaRPr/>
                    </a:p>
                  </a:txBody>
                  <a:tcPr marT="91425" marB="91425" marR="91425" marL="91425"/>
                </a:tc>
                <a:tc>
                  <a:txBody>
                    <a:bodyPr/>
                    <a:lstStyle/>
                    <a:p>
                      <a:pPr indent="0" lvl="0" marL="0" rtl="0" algn="l">
                        <a:spcBef>
                          <a:spcPts val="0"/>
                        </a:spcBef>
                        <a:spcAft>
                          <a:spcPts val="0"/>
                        </a:spcAft>
                        <a:buNone/>
                      </a:pPr>
                      <a:r>
                        <a:rPr lang="en-US"/>
                        <a:t>3497.80</a:t>
                      </a:r>
                      <a:endParaRPr/>
                    </a:p>
                  </a:txBody>
                  <a:tcPr marT="91425" marB="91425" marR="91425" marL="91425"/>
                </a:tc>
                <a:tc>
                  <a:txBody>
                    <a:bodyPr/>
                    <a:lstStyle/>
                    <a:p>
                      <a:pPr indent="0" lvl="0" marL="0" rtl="0" algn="l">
                        <a:spcBef>
                          <a:spcPts val="0"/>
                        </a:spcBef>
                        <a:spcAft>
                          <a:spcPts val="0"/>
                        </a:spcAft>
                        <a:buNone/>
                      </a:pPr>
                      <a:r>
                        <a:rPr lang="en-US"/>
                        <a:t>12234575.06</a:t>
                      </a:r>
                      <a:endParaRPr/>
                    </a:p>
                  </a:txBody>
                  <a:tcPr marT="91425" marB="91425" marR="91425" marL="91425"/>
                </a:tc>
                <a:tc>
                  <a:txBody>
                    <a:bodyPr/>
                    <a:lstStyle/>
                    <a:p>
                      <a:pPr indent="0" lvl="0" marL="0" rtl="0" algn="l">
                        <a:spcBef>
                          <a:spcPts val="0"/>
                        </a:spcBef>
                        <a:spcAft>
                          <a:spcPts val="0"/>
                        </a:spcAft>
                        <a:buNone/>
                      </a:pPr>
                      <a:r>
                        <a:rPr lang="en-US"/>
                        <a:t>0.77</a:t>
                      </a:r>
                      <a:endParaRPr/>
                    </a:p>
                  </a:txBody>
                  <a:tcPr marT="91425" marB="91425" marR="91425" marL="91425"/>
                </a:tc>
              </a:tr>
              <a:tr h="314325">
                <a:tc>
                  <a:txBody>
                    <a:bodyPr/>
                    <a:lstStyle/>
                    <a:p>
                      <a:pPr indent="0" lvl="0" marL="0" rtl="0" algn="l">
                        <a:spcBef>
                          <a:spcPts val="0"/>
                        </a:spcBef>
                        <a:spcAft>
                          <a:spcPts val="0"/>
                        </a:spcAft>
                        <a:buNone/>
                      </a:pPr>
                      <a:r>
                        <a:rPr lang="en-US"/>
                        <a:t>Random Forest</a:t>
                      </a:r>
                      <a:endParaRPr/>
                    </a:p>
                  </a:txBody>
                  <a:tcPr marT="91425" marB="91425" marR="91425" marL="91425"/>
                </a:tc>
                <a:tc>
                  <a:txBody>
                    <a:bodyPr/>
                    <a:lstStyle/>
                    <a:p>
                      <a:pPr indent="0" lvl="0" marL="0" rtl="0" algn="l">
                        <a:spcBef>
                          <a:spcPts val="0"/>
                        </a:spcBef>
                        <a:spcAft>
                          <a:spcPts val="0"/>
                        </a:spcAft>
                        <a:buNone/>
                      </a:pPr>
                      <a:r>
                        <a:rPr lang="en-US"/>
                        <a:t>2306.28</a:t>
                      </a:r>
                      <a:endParaRPr/>
                    </a:p>
                  </a:txBody>
                  <a:tcPr marT="91425" marB="91425" marR="91425" marL="91425"/>
                </a:tc>
                <a:tc>
                  <a:txBody>
                    <a:bodyPr/>
                    <a:lstStyle/>
                    <a:p>
                      <a:pPr indent="0" lvl="0" marL="0" rtl="0" algn="l">
                        <a:spcBef>
                          <a:spcPts val="0"/>
                        </a:spcBef>
                        <a:spcAft>
                          <a:spcPts val="0"/>
                        </a:spcAft>
                        <a:buNone/>
                      </a:pPr>
                      <a:r>
                        <a:rPr lang="en-US"/>
                        <a:t>3309.37</a:t>
                      </a:r>
                      <a:endParaRPr/>
                    </a:p>
                  </a:txBody>
                  <a:tcPr marT="91425" marB="91425" marR="91425" marL="91425"/>
                </a:tc>
                <a:tc>
                  <a:txBody>
                    <a:bodyPr/>
                    <a:lstStyle/>
                    <a:p>
                      <a:pPr indent="0" lvl="0" marL="0" rtl="0" algn="l">
                        <a:spcBef>
                          <a:spcPts val="0"/>
                        </a:spcBef>
                        <a:spcAft>
                          <a:spcPts val="0"/>
                        </a:spcAft>
                        <a:buNone/>
                      </a:pPr>
                      <a:r>
                        <a:rPr lang="en-US"/>
                        <a:t>10951941.12</a:t>
                      </a:r>
                      <a:endParaRPr/>
                    </a:p>
                  </a:txBody>
                  <a:tcPr marT="91425" marB="91425" marR="91425" marL="91425"/>
                </a:tc>
                <a:tc>
                  <a:txBody>
                    <a:bodyPr/>
                    <a:lstStyle/>
                    <a:p>
                      <a:pPr indent="0" lvl="0" marL="0" rtl="0" algn="l">
                        <a:spcBef>
                          <a:spcPts val="0"/>
                        </a:spcBef>
                        <a:spcAft>
                          <a:spcPts val="0"/>
                        </a:spcAft>
                        <a:buNone/>
                      </a:pPr>
                      <a:r>
                        <a:rPr lang="en-US"/>
                        <a:t>0.80</a:t>
                      </a:r>
                      <a:endParaRPr/>
                    </a:p>
                  </a:txBody>
                  <a:tcPr marT="91425" marB="91425" marR="91425" marL="91425">
                    <a:lnB cap="flat" cmpd="sng" w="9525">
                      <a:solidFill>
                        <a:srgbClr val="980000"/>
                      </a:solidFill>
                      <a:prstDash val="solid"/>
                      <a:round/>
                      <a:headEnd len="sm" w="sm" type="none"/>
                      <a:tailEnd len="sm" w="sm" type="none"/>
                    </a:lnB>
                  </a:tcPr>
                </a:tc>
              </a:tr>
              <a:tr h="304800">
                <a:tc>
                  <a:txBody>
                    <a:bodyPr/>
                    <a:lstStyle/>
                    <a:p>
                      <a:pPr indent="0" lvl="0" marL="0" rtl="0" algn="l">
                        <a:spcBef>
                          <a:spcPts val="0"/>
                        </a:spcBef>
                        <a:spcAft>
                          <a:spcPts val="0"/>
                        </a:spcAft>
                        <a:buNone/>
                      </a:pPr>
                      <a:r>
                        <a:rPr lang="en-US"/>
                        <a:t>XGBoost</a:t>
                      </a:r>
                      <a:endParaRPr/>
                    </a:p>
                  </a:txBody>
                  <a:tcPr marT="91425" marB="91425" marR="91425" marL="91425">
                    <a:solidFill>
                      <a:srgbClr val="0198A3">
                        <a:alpha val="67040"/>
                      </a:srgbClr>
                    </a:solidFill>
                  </a:tcPr>
                </a:tc>
                <a:tc>
                  <a:txBody>
                    <a:bodyPr/>
                    <a:lstStyle/>
                    <a:p>
                      <a:pPr indent="0" lvl="0" marL="0" rtl="0" algn="l">
                        <a:spcBef>
                          <a:spcPts val="0"/>
                        </a:spcBef>
                        <a:spcAft>
                          <a:spcPts val="0"/>
                        </a:spcAft>
                        <a:buNone/>
                      </a:pPr>
                      <a:r>
                        <a:rPr lang="en-US"/>
                        <a:t>2250.57</a:t>
                      </a:r>
                      <a:endParaRPr/>
                    </a:p>
                  </a:txBody>
                  <a:tcPr marT="91425" marB="91425" marR="91425" marL="91425">
                    <a:solidFill>
                      <a:srgbClr val="0198A3">
                        <a:alpha val="67040"/>
                      </a:srgbClr>
                    </a:solidFill>
                  </a:tcPr>
                </a:tc>
                <a:tc>
                  <a:txBody>
                    <a:bodyPr/>
                    <a:lstStyle/>
                    <a:p>
                      <a:pPr indent="0" lvl="0" marL="0" rtl="0" algn="l">
                        <a:spcBef>
                          <a:spcPts val="0"/>
                        </a:spcBef>
                        <a:spcAft>
                          <a:spcPts val="0"/>
                        </a:spcAft>
                        <a:buNone/>
                      </a:pPr>
                      <a:r>
                        <a:rPr lang="en-US"/>
                        <a:t>3210.44</a:t>
                      </a:r>
                      <a:endParaRPr/>
                    </a:p>
                  </a:txBody>
                  <a:tcPr marT="91425" marB="91425" marR="91425" marL="91425">
                    <a:solidFill>
                      <a:srgbClr val="0198A3">
                        <a:alpha val="67040"/>
                      </a:srgbClr>
                    </a:solidFill>
                  </a:tcPr>
                </a:tc>
                <a:tc>
                  <a:txBody>
                    <a:bodyPr/>
                    <a:lstStyle/>
                    <a:p>
                      <a:pPr indent="0" lvl="0" marL="0" rtl="0" algn="l">
                        <a:spcBef>
                          <a:spcPts val="0"/>
                        </a:spcBef>
                        <a:spcAft>
                          <a:spcPts val="0"/>
                        </a:spcAft>
                        <a:buNone/>
                      </a:pPr>
                      <a:r>
                        <a:rPr lang="en-US"/>
                        <a:t>10306946.34</a:t>
                      </a:r>
                      <a:endParaRPr/>
                    </a:p>
                  </a:txBody>
                  <a:tcPr marT="91425" marB="91425" marR="91425" marL="91425">
                    <a:lnR cap="flat" cmpd="sng" w="9525">
                      <a:solidFill>
                        <a:srgbClr val="980000"/>
                      </a:solidFill>
                      <a:prstDash val="solid"/>
                      <a:round/>
                      <a:headEnd len="sm" w="sm" type="none"/>
                      <a:tailEnd len="sm" w="sm" type="none"/>
                    </a:lnR>
                    <a:solidFill>
                      <a:srgbClr val="0198A3">
                        <a:alpha val="67040"/>
                      </a:srgbClr>
                    </a:solidFill>
                  </a:tcPr>
                </a:tc>
                <a:tc>
                  <a:txBody>
                    <a:bodyPr/>
                    <a:lstStyle/>
                    <a:p>
                      <a:pPr indent="0" lvl="0" marL="0" rtl="0" algn="l">
                        <a:spcBef>
                          <a:spcPts val="0"/>
                        </a:spcBef>
                        <a:spcAft>
                          <a:spcPts val="0"/>
                        </a:spcAft>
                        <a:buNone/>
                      </a:pPr>
                      <a:r>
                        <a:rPr lang="en-US"/>
                        <a:t>0.81</a:t>
                      </a:r>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0198A3"/>
                    </a:solidFil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pic>
        <p:nvPicPr>
          <p:cNvPr descr="Image result for agile teamwork" id="422" name="Google Shape;422;g10f730f25f2_0_17"/>
          <p:cNvPicPr preferRelativeResize="0"/>
          <p:nvPr/>
        </p:nvPicPr>
        <p:blipFill rotWithShape="1">
          <a:blip r:embed="rId3">
            <a:alphaModFix/>
          </a:blip>
          <a:srcRect b="15569" l="0" r="0" t="0"/>
          <a:stretch/>
        </p:blipFill>
        <p:spPr>
          <a:xfrm>
            <a:off x="0" y="0"/>
            <a:ext cx="12188140" cy="6857998"/>
          </a:xfrm>
          <a:prstGeom prst="rect">
            <a:avLst/>
          </a:prstGeom>
          <a:noFill/>
          <a:ln>
            <a:noFill/>
          </a:ln>
        </p:spPr>
      </p:pic>
      <p:sp>
        <p:nvSpPr>
          <p:cNvPr id="423" name="Google Shape;423;g10f730f25f2_0_17"/>
          <p:cNvSpPr/>
          <p:nvPr/>
        </p:nvSpPr>
        <p:spPr>
          <a:xfrm>
            <a:off x="0" y="0"/>
            <a:ext cx="12192000" cy="6858000"/>
          </a:xfrm>
          <a:prstGeom prst="rect">
            <a:avLst/>
          </a:prstGeom>
          <a:solidFill>
            <a:schemeClr val="dk1">
              <a:alpha val="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4" name="Google Shape;424;g10f730f25f2_0_17"/>
          <p:cNvSpPr/>
          <p:nvPr/>
        </p:nvSpPr>
        <p:spPr>
          <a:xfrm>
            <a:off x="0" y="0"/>
            <a:ext cx="12188100" cy="6858000"/>
          </a:xfrm>
          <a:prstGeom prst="rect">
            <a:avLst/>
          </a:prstGeom>
          <a:solidFill>
            <a:schemeClr val="lt1">
              <a:alpha val="9725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close up of a logo&#10;&#10;Description automatically generated" id="425" name="Google Shape;425;g10f730f25f2_0_17"/>
          <p:cNvPicPr preferRelativeResize="0"/>
          <p:nvPr/>
        </p:nvPicPr>
        <p:blipFill rotWithShape="1">
          <a:blip r:embed="rId4">
            <a:alphaModFix amt="71000"/>
          </a:blip>
          <a:srcRect b="0" l="0" r="0" t="0"/>
          <a:stretch/>
        </p:blipFill>
        <p:spPr>
          <a:xfrm>
            <a:off x="-13750" y="696643"/>
            <a:ext cx="12192000" cy="585000"/>
          </a:xfrm>
          <a:prstGeom prst="rect">
            <a:avLst/>
          </a:prstGeom>
          <a:noFill/>
          <a:ln>
            <a:noFill/>
          </a:ln>
        </p:spPr>
      </p:pic>
      <p:pic>
        <p:nvPicPr>
          <p:cNvPr descr="A picture containing building&#10;&#10;Description automatically generated" id="426" name="Google Shape;426;g10f730f25f2_0_17"/>
          <p:cNvPicPr preferRelativeResize="0"/>
          <p:nvPr/>
        </p:nvPicPr>
        <p:blipFill rotWithShape="1">
          <a:blip r:embed="rId5">
            <a:alphaModFix amt="15000"/>
          </a:blip>
          <a:srcRect b="0" l="0" r="0" t="0"/>
          <a:stretch/>
        </p:blipFill>
        <p:spPr>
          <a:xfrm>
            <a:off x="-480932" y="-433239"/>
            <a:ext cx="1268910" cy="1268910"/>
          </a:xfrm>
          <a:prstGeom prst="rect">
            <a:avLst/>
          </a:prstGeom>
          <a:noFill/>
          <a:ln>
            <a:noFill/>
          </a:ln>
        </p:spPr>
      </p:pic>
      <p:pic>
        <p:nvPicPr>
          <p:cNvPr descr="A picture containing drawing&#10;&#10;Description automatically generated" id="427" name="Google Shape;427;g10f730f25f2_0_17"/>
          <p:cNvPicPr preferRelativeResize="0"/>
          <p:nvPr/>
        </p:nvPicPr>
        <p:blipFill rotWithShape="1">
          <a:blip r:embed="rId6">
            <a:alphaModFix/>
          </a:blip>
          <a:srcRect b="0" l="0" r="0" t="0"/>
          <a:stretch/>
        </p:blipFill>
        <p:spPr>
          <a:xfrm>
            <a:off x="10863470" y="-1"/>
            <a:ext cx="1268910" cy="527648"/>
          </a:xfrm>
          <a:prstGeom prst="rect">
            <a:avLst/>
          </a:prstGeom>
          <a:noFill/>
          <a:ln>
            <a:noFill/>
          </a:ln>
        </p:spPr>
      </p:pic>
      <p:sp>
        <p:nvSpPr>
          <p:cNvPr id="428" name="Google Shape;428;g10f730f25f2_0_17"/>
          <p:cNvSpPr txBox="1"/>
          <p:nvPr/>
        </p:nvSpPr>
        <p:spPr>
          <a:xfrm>
            <a:off x="8399450" y="1933250"/>
            <a:ext cx="1593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latin typeface="Dosis"/>
                <a:ea typeface="Dosis"/>
                <a:cs typeface="Dosis"/>
                <a:sym typeface="Dosis"/>
              </a:rPr>
              <a:t>R2 Score: 0.81</a:t>
            </a:r>
            <a:endParaRPr b="1" sz="1900">
              <a:latin typeface="Dosis"/>
              <a:ea typeface="Dosis"/>
              <a:cs typeface="Dosis"/>
              <a:sym typeface="Dosis"/>
            </a:endParaRPr>
          </a:p>
        </p:txBody>
      </p:sp>
      <p:graphicFrame>
        <p:nvGraphicFramePr>
          <p:cNvPr id="429" name="Google Shape;429;g10f730f25f2_0_17"/>
          <p:cNvGraphicFramePr/>
          <p:nvPr/>
        </p:nvGraphicFramePr>
        <p:xfrm>
          <a:off x="952500" y="2571750"/>
          <a:ext cx="3000000" cy="3000000"/>
        </p:xfrm>
        <a:graphic>
          <a:graphicData uri="http://schemas.openxmlformats.org/drawingml/2006/table">
            <a:tbl>
              <a:tblPr>
                <a:noFill/>
                <a:tableStyleId>{E3E71757-B9B6-41E9-BBFE-6A3C9F48A23D}</a:tableStyleId>
              </a:tblPr>
              <a:tblGrid>
                <a:gridCol w="2509850"/>
                <a:gridCol w="2509850"/>
              </a:tblGrid>
              <a:tr h="381000">
                <a:tc>
                  <a:txBody>
                    <a:bodyPr/>
                    <a:lstStyle/>
                    <a:p>
                      <a:pPr indent="0" lvl="0" marL="0" rtl="0" algn="l">
                        <a:spcBef>
                          <a:spcPts val="0"/>
                        </a:spcBef>
                        <a:spcAft>
                          <a:spcPts val="0"/>
                        </a:spcAft>
                        <a:buNone/>
                      </a:pPr>
                      <a:r>
                        <a:rPr lang="en-US"/>
                        <a:t>Train </a:t>
                      </a:r>
                      <a:endParaRPr/>
                    </a:p>
                  </a:txBody>
                  <a:tcPr marT="91425" marB="91425" marR="91425" marL="91425"/>
                </a:tc>
                <a:tc>
                  <a:txBody>
                    <a:bodyPr/>
                    <a:lstStyle/>
                    <a:p>
                      <a:pPr indent="0" lvl="0" marL="0" rtl="0" algn="l">
                        <a:spcBef>
                          <a:spcPts val="0"/>
                        </a:spcBef>
                        <a:spcAft>
                          <a:spcPts val="0"/>
                        </a:spcAft>
                        <a:buNone/>
                      </a:pPr>
                      <a:r>
                        <a:rPr lang="en-US"/>
                        <a:t>0.730</a:t>
                      </a:r>
                      <a:endParaRPr/>
                    </a:p>
                  </a:txBody>
                  <a:tcPr marT="91425" marB="91425" marR="91425" marL="91425"/>
                </a:tc>
              </a:tr>
              <a:tr h="381000">
                <a:tc>
                  <a:txBody>
                    <a:bodyPr/>
                    <a:lstStyle/>
                    <a:p>
                      <a:pPr indent="0" lvl="0" marL="0" rtl="0" algn="l">
                        <a:spcBef>
                          <a:spcPts val="0"/>
                        </a:spcBef>
                        <a:spcAft>
                          <a:spcPts val="0"/>
                        </a:spcAft>
                        <a:buNone/>
                      </a:pPr>
                      <a:r>
                        <a:rPr lang="en-US"/>
                        <a:t>Test </a:t>
                      </a:r>
                      <a:endParaRPr/>
                    </a:p>
                  </a:txBody>
                  <a:tcPr marT="91425" marB="91425" marR="91425" marL="91425"/>
                </a:tc>
                <a:tc>
                  <a:txBody>
                    <a:bodyPr/>
                    <a:lstStyle/>
                    <a:p>
                      <a:pPr indent="0" lvl="0" marL="0" rtl="0" algn="l">
                        <a:spcBef>
                          <a:spcPts val="0"/>
                        </a:spcBef>
                        <a:spcAft>
                          <a:spcPts val="0"/>
                        </a:spcAft>
                        <a:buNone/>
                      </a:pPr>
                      <a:r>
                        <a:rPr lang="en-US"/>
                        <a:t>0.728</a:t>
                      </a:r>
                      <a:endParaRPr/>
                    </a:p>
                  </a:txBody>
                  <a:tcPr marT="91425" marB="91425" marR="91425" marL="91425"/>
                </a:tc>
              </a:tr>
            </a:tbl>
          </a:graphicData>
        </a:graphic>
      </p:graphicFrame>
      <p:sp>
        <p:nvSpPr>
          <p:cNvPr id="430" name="Google Shape;430;g10f730f25f2_0_17"/>
          <p:cNvSpPr txBox="1"/>
          <p:nvPr/>
        </p:nvSpPr>
        <p:spPr>
          <a:xfrm>
            <a:off x="952498" y="790725"/>
            <a:ext cx="40767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lang="en-US" sz="3200">
                <a:solidFill>
                  <a:srgbClr val="0198A3"/>
                </a:solidFill>
                <a:latin typeface="Montserrat"/>
                <a:ea typeface="Montserrat"/>
                <a:cs typeface="Montserrat"/>
                <a:sym typeface="Montserrat"/>
              </a:rPr>
              <a:t>Selected Model</a:t>
            </a:r>
            <a:r>
              <a:rPr b="1" i="0" lang="en-US" sz="3200" u="none" cap="none" strike="noStrike">
                <a:solidFill>
                  <a:srgbClr val="0198A3"/>
                </a:solidFill>
                <a:latin typeface="Montserrat"/>
                <a:ea typeface="Montserrat"/>
                <a:cs typeface="Montserrat"/>
                <a:sym typeface="Montserrat"/>
              </a:rPr>
              <a:t> </a:t>
            </a:r>
            <a:endParaRPr b="1" i="0" sz="3200" u="none" cap="none" strike="noStrike">
              <a:solidFill>
                <a:srgbClr val="0198A3"/>
              </a:solidFill>
              <a:latin typeface="Montserrat"/>
              <a:ea typeface="Montserrat"/>
              <a:cs typeface="Montserrat"/>
              <a:sym typeface="Montserrat"/>
            </a:endParaRPr>
          </a:p>
        </p:txBody>
      </p:sp>
      <p:graphicFrame>
        <p:nvGraphicFramePr>
          <p:cNvPr id="431" name="Google Shape;431;g10f730f25f2_0_17"/>
          <p:cNvGraphicFramePr/>
          <p:nvPr/>
        </p:nvGraphicFramePr>
        <p:xfrm>
          <a:off x="6686550" y="2571750"/>
          <a:ext cx="3000000" cy="3000000"/>
        </p:xfrm>
        <a:graphic>
          <a:graphicData uri="http://schemas.openxmlformats.org/drawingml/2006/table">
            <a:tbl>
              <a:tblPr>
                <a:noFill/>
                <a:tableStyleId>{E3E71757-B9B6-41E9-BBFE-6A3C9F48A23D}</a:tableStyleId>
              </a:tblPr>
              <a:tblGrid>
                <a:gridCol w="2509850"/>
                <a:gridCol w="2509850"/>
              </a:tblGrid>
              <a:tr h="381000">
                <a:tc>
                  <a:txBody>
                    <a:bodyPr/>
                    <a:lstStyle/>
                    <a:p>
                      <a:pPr indent="0" lvl="0" marL="0" rtl="0" algn="l">
                        <a:spcBef>
                          <a:spcPts val="0"/>
                        </a:spcBef>
                        <a:spcAft>
                          <a:spcPts val="0"/>
                        </a:spcAft>
                        <a:buNone/>
                      </a:pPr>
                      <a:r>
                        <a:rPr lang="en-US"/>
                        <a:t>Train </a:t>
                      </a:r>
                      <a:endParaRPr/>
                    </a:p>
                  </a:txBody>
                  <a:tcPr marT="91425" marB="91425" marR="91425" marL="91425"/>
                </a:tc>
                <a:tc>
                  <a:txBody>
                    <a:bodyPr/>
                    <a:lstStyle/>
                    <a:p>
                      <a:pPr indent="0" lvl="0" marL="0" rtl="0" algn="l">
                        <a:spcBef>
                          <a:spcPts val="0"/>
                        </a:spcBef>
                        <a:spcAft>
                          <a:spcPts val="0"/>
                        </a:spcAft>
                        <a:buNone/>
                      </a:pPr>
                      <a:r>
                        <a:rPr lang="en-US"/>
                        <a:t>0.829</a:t>
                      </a:r>
                      <a:endParaRPr/>
                    </a:p>
                  </a:txBody>
                  <a:tcPr marT="91425" marB="91425" marR="91425" marL="91425"/>
                </a:tc>
              </a:tr>
              <a:tr h="381000">
                <a:tc>
                  <a:txBody>
                    <a:bodyPr/>
                    <a:lstStyle/>
                    <a:p>
                      <a:pPr indent="0" lvl="0" marL="0" rtl="0" algn="l">
                        <a:spcBef>
                          <a:spcPts val="0"/>
                        </a:spcBef>
                        <a:spcAft>
                          <a:spcPts val="0"/>
                        </a:spcAft>
                        <a:buNone/>
                      </a:pPr>
                      <a:r>
                        <a:rPr lang="en-US"/>
                        <a:t>Test </a:t>
                      </a:r>
                      <a:endParaRPr/>
                    </a:p>
                  </a:txBody>
                  <a:tcPr marT="91425" marB="91425" marR="91425" marL="91425"/>
                </a:tc>
                <a:tc>
                  <a:txBody>
                    <a:bodyPr/>
                    <a:lstStyle/>
                    <a:p>
                      <a:pPr indent="0" lvl="0" marL="0" rtl="0" algn="l">
                        <a:spcBef>
                          <a:spcPts val="0"/>
                        </a:spcBef>
                        <a:spcAft>
                          <a:spcPts val="0"/>
                        </a:spcAft>
                        <a:buNone/>
                      </a:pPr>
                      <a:r>
                        <a:rPr lang="en-US"/>
                        <a:t>0.807</a:t>
                      </a:r>
                      <a:endParaRPr/>
                    </a:p>
                  </a:txBody>
                  <a:tcPr marT="91425" marB="91425" marR="91425" marL="91425"/>
                </a:tc>
              </a:tr>
            </a:tbl>
          </a:graphicData>
        </a:graphic>
      </p:graphicFrame>
      <p:sp>
        <p:nvSpPr>
          <p:cNvPr id="432" name="Google Shape;432;g10f730f25f2_0_17"/>
          <p:cNvSpPr/>
          <p:nvPr/>
        </p:nvSpPr>
        <p:spPr>
          <a:xfrm>
            <a:off x="6115050" y="2914650"/>
            <a:ext cx="433500" cy="266700"/>
          </a:xfrm>
          <a:prstGeom prst="rightArrow">
            <a:avLst>
              <a:gd fmla="val 50000" name="adj1"/>
              <a:gd fmla="val 50000" name="adj2"/>
            </a:avLst>
          </a:prstGeom>
          <a:solidFill>
            <a:srgbClr val="00A7B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g10f730f25f2_0_17"/>
          <p:cNvSpPr txBox="1"/>
          <p:nvPr/>
        </p:nvSpPr>
        <p:spPr>
          <a:xfrm>
            <a:off x="3005150" y="3543300"/>
            <a:ext cx="914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Calibri"/>
                <a:ea typeface="Calibri"/>
                <a:cs typeface="Calibri"/>
                <a:sym typeface="Calibri"/>
              </a:rPr>
              <a:t>Before</a:t>
            </a:r>
            <a:endParaRPr>
              <a:latin typeface="Calibri"/>
              <a:ea typeface="Calibri"/>
              <a:cs typeface="Calibri"/>
              <a:sym typeface="Calibri"/>
            </a:endParaRPr>
          </a:p>
        </p:txBody>
      </p:sp>
      <p:sp>
        <p:nvSpPr>
          <p:cNvPr id="434" name="Google Shape;434;g10f730f25f2_0_17"/>
          <p:cNvSpPr txBox="1"/>
          <p:nvPr/>
        </p:nvSpPr>
        <p:spPr>
          <a:xfrm>
            <a:off x="8739200" y="3543300"/>
            <a:ext cx="914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Calibri"/>
                <a:ea typeface="Calibri"/>
                <a:cs typeface="Calibri"/>
                <a:sym typeface="Calibri"/>
              </a:rPr>
              <a:t>After</a:t>
            </a:r>
            <a:endParaRPr>
              <a:latin typeface="Calibri"/>
              <a:ea typeface="Calibri"/>
              <a:cs typeface="Calibri"/>
              <a:sym typeface="Calibri"/>
            </a:endParaRPr>
          </a:p>
        </p:txBody>
      </p:sp>
      <p:sp>
        <p:nvSpPr>
          <p:cNvPr id="435" name="Google Shape;435;g10f730f25f2_0_17"/>
          <p:cNvSpPr txBox="1"/>
          <p:nvPr/>
        </p:nvSpPr>
        <p:spPr>
          <a:xfrm>
            <a:off x="952550" y="4898625"/>
            <a:ext cx="50196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Dosis"/>
                <a:ea typeface="Dosis"/>
                <a:cs typeface="Dosis"/>
                <a:sym typeface="Dosis"/>
              </a:rPr>
              <a:t>Hyperparameter:</a:t>
            </a:r>
            <a:endParaRPr sz="1800">
              <a:latin typeface="Dosis"/>
              <a:ea typeface="Dosis"/>
              <a:cs typeface="Dosis"/>
              <a:sym typeface="Dosis"/>
            </a:endParaRPr>
          </a:p>
          <a:p>
            <a:pPr indent="-342900" lvl="0" marL="457200" rtl="0" algn="l">
              <a:spcBef>
                <a:spcPts val="0"/>
              </a:spcBef>
              <a:spcAft>
                <a:spcPts val="0"/>
              </a:spcAft>
              <a:buSzPts val="1800"/>
              <a:buFont typeface="Dosis"/>
              <a:buChar char="●"/>
            </a:pPr>
            <a:r>
              <a:rPr lang="en-US" sz="1800">
                <a:latin typeface="Dosis"/>
                <a:ea typeface="Dosis"/>
                <a:cs typeface="Dosis"/>
                <a:sym typeface="Dosis"/>
              </a:rPr>
              <a:t>Max_depth</a:t>
            </a:r>
            <a:endParaRPr sz="1800">
              <a:latin typeface="Dosis"/>
              <a:ea typeface="Dosis"/>
              <a:cs typeface="Dosis"/>
              <a:sym typeface="Dosis"/>
            </a:endParaRPr>
          </a:p>
          <a:p>
            <a:pPr indent="-342900" lvl="0" marL="457200" rtl="0" algn="l">
              <a:spcBef>
                <a:spcPts val="0"/>
              </a:spcBef>
              <a:spcAft>
                <a:spcPts val="0"/>
              </a:spcAft>
              <a:buSzPts val="1800"/>
              <a:buFont typeface="Dosis"/>
              <a:buChar char="●"/>
            </a:pPr>
            <a:r>
              <a:rPr lang="en-US" sz="1800">
                <a:latin typeface="Dosis"/>
                <a:ea typeface="Dosis"/>
                <a:cs typeface="Dosis"/>
                <a:sym typeface="Dosis"/>
              </a:rPr>
              <a:t>Eta</a:t>
            </a:r>
            <a:endParaRPr sz="1800">
              <a:latin typeface="Dosis"/>
              <a:ea typeface="Dosis"/>
              <a:cs typeface="Dosis"/>
              <a:sym typeface="Dosis"/>
            </a:endParaRPr>
          </a:p>
          <a:p>
            <a:pPr indent="-342900" lvl="0" marL="457200" rtl="0" algn="l">
              <a:spcBef>
                <a:spcPts val="0"/>
              </a:spcBef>
              <a:spcAft>
                <a:spcPts val="0"/>
              </a:spcAft>
              <a:buSzPts val="1800"/>
              <a:buFont typeface="Dosis"/>
              <a:buChar char="●"/>
            </a:pPr>
            <a:r>
              <a:rPr lang="en-US" sz="1800">
                <a:latin typeface="Dosis"/>
                <a:ea typeface="Dosis"/>
                <a:cs typeface="Dosis"/>
                <a:sym typeface="Dosis"/>
              </a:rPr>
              <a:t>Min_child_weight</a:t>
            </a:r>
            <a:endParaRPr sz="1800">
              <a:latin typeface="Dosis"/>
              <a:ea typeface="Dosis"/>
              <a:cs typeface="Dosis"/>
              <a:sym typeface="Dosis"/>
            </a:endParaRPr>
          </a:p>
          <a:p>
            <a:pPr indent="-342900" lvl="0" marL="457200" rtl="0" algn="l">
              <a:spcBef>
                <a:spcPts val="0"/>
              </a:spcBef>
              <a:spcAft>
                <a:spcPts val="0"/>
              </a:spcAft>
              <a:buSzPts val="1800"/>
              <a:buFont typeface="Dosis"/>
              <a:buChar char="●"/>
            </a:pPr>
            <a:r>
              <a:rPr lang="en-US" sz="1800">
                <a:latin typeface="Dosis"/>
                <a:ea typeface="Dosis"/>
                <a:cs typeface="Dosis"/>
                <a:sym typeface="Dosis"/>
              </a:rPr>
              <a:t>Tree_method</a:t>
            </a:r>
            <a:endParaRPr sz="1800">
              <a:latin typeface="Dosis"/>
              <a:ea typeface="Dosis"/>
              <a:cs typeface="Dosis"/>
              <a:sym typeface="Dosis"/>
            </a:endParaRPr>
          </a:p>
        </p:txBody>
      </p:sp>
      <p:sp>
        <p:nvSpPr>
          <p:cNvPr id="436" name="Google Shape;436;g10f730f25f2_0_17"/>
          <p:cNvSpPr txBox="1"/>
          <p:nvPr/>
        </p:nvSpPr>
        <p:spPr>
          <a:xfrm>
            <a:off x="2414550" y="3782125"/>
            <a:ext cx="219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Hyperparameter Tuning</a:t>
            </a:r>
            <a:endParaRPr>
              <a:latin typeface="Calibri"/>
              <a:ea typeface="Calibri"/>
              <a:cs typeface="Calibri"/>
              <a:sym typeface="Calibri"/>
            </a:endParaRPr>
          </a:p>
        </p:txBody>
      </p:sp>
      <p:sp>
        <p:nvSpPr>
          <p:cNvPr id="437" name="Google Shape;437;g10f730f25f2_0_17"/>
          <p:cNvSpPr txBox="1"/>
          <p:nvPr/>
        </p:nvSpPr>
        <p:spPr>
          <a:xfrm>
            <a:off x="8243000" y="3782125"/>
            <a:ext cx="219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Hyperparameter Tuning</a:t>
            </a:r>
            <a:endParaRPr>
              <a:latin typeface="Calibri"/>
              <a:ea typeface="Calibri"/>
              <a:cs typeface="Calibri"/>
              <a:sym typeface="Calibri"/>
            </a:endParaRPr>
          </a:p>
        </p:txBody>
      </p:sp>
      <p:pic>
        <p:nvPicPr>
          <p:cNvPr id="438" name="Google Shape;438;g10f730f25f2_0_17"/>
          <p:cNvPicPr preferRelativeResize="0"/>
          <p:nvPr/>
        </p:nvPicPr>
        <p:blipFill rotWithShape="1">
          <a:blip r:embed="rId7">
            <a:alphaModFix/>
          </a:blip>
          <a:srcRect b="25146" l="28259" r="28897" t="20092"/>
          <a:stretch/>
        </p:blipFill>
        <p:spPr>
          <a:xfrm>
            <a:off x="5183875" y="1000725"/>
            <a:ext cx="1691975" cy="932525"/>
          </a:xfrm>
          <a:prstGeom prst="rect">
            <a:avLst/>
          </a:prstGeom>
          <a:noFill/>
          <a:ln>
            <a:noFill/>
          </a:ln>
        </p:spPr>
      </p:pic>
      <p:sp>
        <p:nvSpPr>
          <p:cNvPr id="439" name="Google Shape;439;g10f730f25f2_0_17"/>
          <p:cNvSpPr txBox="1"/>
          <p:nvPr/>
        </p:nvSpPr>
        <p:spPr>
          <a:xfrm>
            <a:off x="2716950" y="1933250"/>
            <a:ext cx="1593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latin typeface="Dosis"/>
                <a:ea typeface="Dosis"/>
                <a:cs typeface="Dosis"/>
                <a:sym typeface="Dosis"/>
              </a:rPr>
              <a:t>R2 Score: 0.73</a:t>
            </a:r>
            <a:endParaRPr b="1" sz="1900">
              <a:latin typeface="Dosis"/>
              <a:ea typeface="Dosis"/>
              <a:cs typeface="Dosis"/>
              <a:sym typeface="Dosi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pic>
        <p:nvPicPr>
          <p:cNvPr descr="A close up of a logo&#10;&#10;Description automatically generated" id="444" name="Google Shape;444;g10f730f25f2_0_42"/>
          <p:cNvPicPr preferRelativeResize="0"/>
          <p:nvPr/>
        </p:nvPicPr>
        <p:blipFill rotWithShape="1">
          <a:blip r:embed="rId3">
            <a:alphaModFix amt="71000"/>
          </a:blip>
          <a:srcRect b="0" l="0" r="0" t="0"/>
          <a:stretch/>
        </p:blipFill>
        <p:spPr>
          <a:xfrm>
            <a:off x="-13750" y="696643"/>
            <a:ext cx="12192000" cy="585000"/>
          </a:xfrm>
          <a:prstGeom prst="rect">
            <a:avLst/>
          </a:prstGeom>
          <a:noFill/>
          <a:ln>
            <a:noFill/>
          </a:ln>
        </p:spPr>
      </p:pic>
      <p:pic>
        <p:nvPicPr>
          <p:cNvPr descr="A picture containing building&#10;&#10;Description automatically generated" id="445" name="Google Shape;445;g10f730f25f2_0_42"/>
          <p:cNvPicPr preferRelativeResize="0"/>
          <p:nvPr/>
        </p:nvPicPr>
        <p:blipFill rotWithShape="1">
          <a:blip r:embed="rId4">
            <a:alphaModFix amt="15000"/>
          </a:blip>
          <a:srcRect b="0" l="0" r="0" t="0"/>
          <a:stretch/>
        </p:blipFill>
        <p:spPr>
          <a:xfrm>
            <a:off x="-480932" y="-433239"/>
            <a:ext cx="1268910" cy="1268910"/>
          </a:xfrm>
          <a:prstGeom prst="rect">
            <a:avLst/>
          </a:prstGeom>
          <a:noFill/>
          <a:ln>
            <a:noFill/>
          </a:ln>
        </p:spPr>
      </p:pic>
      <p:pic>
        <p:nvPicPr>
          <p:cNvPr descr="A picture containing drawing&#10;&#10;Description automatically generated" id="446" name="Google Shape;446;g10f730f25f2_0_42"/>
          <p:cNvPicPr preferRelativeResize="0"/>
          <p:nvPr/>
        </p:nvPicPr>
        <p:blipFill rotWithShape="1">
          <a:blip r:embed="rId5">
            <a:alphaModFix/>
          </a:blip>
          <a:srcRect b="0" l="0" r="0" t="0"/>
          <a:stretch/>
        </p:blipFill>
        <p:spPr>
          <a:xfrm>
            <a:off x="10863470" y="-1"/>
            <a:ext cx="1268910" cy="527648"/>
          </a:xfrm>
          <a:prstGeom prst="rect">
            <a:avLst/>
          </a:prstGeom>
          <a:noFill/>
          <a:ln>
            <a:noFill/>
          </a:ln>
        </p:spPr>
      </p:pic>
      <p:sp>
        <p:nvSpPr>
          <p:cNvPr id="447" name="Google Shape;447;g10f730f25f2_0_42"/>
          <p:cNvSpPr txBox="1"/>
          <p:nvPr/>
        </p:nvSpPr>
        <p:spPr>
          <a:xfrm>
            <a:off x="952498" y="790725"/>
            <a:ext cx="40767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lang="en-US" sz="3200">
                <a:solidFill>
                  <a:srgbClr val="0198A3"/>
                </a:solidFill>
                <a:latin typeface="Montserrat"/>
                <a:ea typeface="Montserrat"/>
                <a:cs typeface="Montserrat"/>
                <a:sym typeface="Montserrat"/>
              </a:rPr>
              <a:t>Selected Model</a:t>
            </a:r>
            <a:r>
              <a:rPr b="1" i="0" lang="en-US" sz="3200" u="none" cap="none" strike="noStrike">
                <a:solidFill>
                  <a:srgbClr val="0198A3"/>
                </a:solidFill>
                <a:latin typeface="Montserrat"/>
                <a:ea typeface="Montserrat"/>
                <a:cs typeface="Montserrat"/>
                <a:sym typeface="Montserrat"/>
              </a:rPr>
              <a:t> </a:t>
            </a:r>
            <a:endParaRPr b="1" i="0" sz="3200" u="none" cap="none" strike="noStrike">
              <a:solidFill>
                <a:srgbClr val="0198A3"/>
              </a:solidFill>
              <a:latin typeface="Montserrat"/>
              <a:ea typeface="Montserrat"/>
              <a:cs typeface="Montserrat"/>
              <a:sym typeface="Montserrat"/>
            </a:endParaRPr>
          </a:p>
        </p:txBody>
      </p:sp>
      <p:pic>
        <p:nvPicPr>
          <p:cNvPr id="448" name="Google Shape;448;g10f730f25f2_0_42"/>
          <p:cNvPicPr preferRelativeResize="0"/>
          <p:nvPr/>
        </p:nvPicPr>
        <p:blipFill>
          <a:blip r:embed="rId6">
            <a:alphaModFix/>
          </a:blip>
          <a:stretch>
            <a:fillRect/>
          </a:stretch>
        </p:blipFill>
        <p:spPr>
          <a:xfrm>
            <a:off x="1895475" y="1528125"/>
            <a:ext cx="8401049" cy="4762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pic>
        <p:nvPicPr>
          <p:cNvPr descr="Image result for agile teamwork" id="453" name="Google Shape;453;g11081061fff_0_192"/>
          <p:cNvPicPr preferRelativeResize="0"/>
          <p:nvPr/>
        </p:nvPicPr>
        <p:blipFill rotWithShape="1">
          <a:blip r:embed="rId4">
            <a:alphaModFix/>
          </a:blip>
          <a:srcRect b="15569" l="0" r="0" t="0"/>
          <a:stretch/>
        </p:blipFill>
        <p:spPr>
          <a:xfrm>
            <a:off x="0" y="0"/>
            <a:ext cx="12188140" cy="6857998"/>
          </a:xfrm>
          <a:prstGeom prst="rect">
            <a:avLst/>
          </a:prstGeom>
          <a:noFill/>
          <a:ln>
            <a:noFill/>
          </a:ln>
        </p:spPr>
      </p:pic>
      <p:sp>
        <p:nvSpPr>
          <p:cNvPr id="454" name="Google Shape;454;g11081061fff_0_192"/>
          <p:cNvSpPr/>
          <p:nvPr/>
        </p:nvSpPr>
        <p:spPr>
          <a:xfrm>
            <a:off x="0" y="0"/>
            <a:ext cx="12192000" cy="6858000"/>
          </a:xfrm>
          <a:prstGeom prst="rect">
            <a:avLst/>
          </a:prstGeom>
          <a:solidFill>
            <a:schemeClr val="dk1">
              <a:alpha val="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5" name="Google Shape;455;g11081061fff_0_192"/>
          <p:cNvSpPr/>
          <p:nvPr/>
        </p:nvSpPr>
        <p:spPr>
          <a:xfrm>
            <a:off x="0" y="0"/>
            <a:ext cx="12188100" cy="6858000"/>
          </a:xfrm>
          <a:prstGeom prst="rect">
            <a:avLst/>
          </a:prstGeom>
          <a:solidFill>
            <a:schemeClr val="lt1">
              <a:alpha val="9725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close up of a logo&#10;&#10;Description automatically generated" id="456" name="Google Shape;456;g11081061fff_0_192"/>
          <p:cNvPicPr preferRelativeResize="0"/>
          <p:nvPr/>
        </p:nvPicPr>
        <p:blipFill rotWithShape="1">
          <a:blip r:embed="rId5">
            <a:alphaModFix amt="71000"/>
          </a:blip>
          <a:srcRect b="0" l="0" r="0" t="0"/>
          <a:stretch/>
        </p:blipFill>
        <p:spPr>
          <a:xfrm>
            <a:off x="-13753" y="696642"/>
            <a:ext cx="12192000" cy="5080000"/>
          </a:xfrm>
          <a:prstGeom prst="rect">
            <a:avLst/>
          </a:prstGeom>
          <a:noFill/>
          <a:ln>
            <a:noFill/>
          </a:ln>
        </p:spPr>
      </p:pic>
      <p:pic>
        <p:nvPicPr>
          <p:cNvPr descr="A picture containing building&#10;&#10;Description automatically generated" id="457" name="Google Shape;457;g11081061fff_0_192"/>
          <p:cNvPicPr preferRelativeResize="0"/>
          <p:nvPr/>
        </p:nvPicPr>
        <p:blipFill rotWithShape="1">
          <a:blip r:embed="rId6">
            <a:alphaModFix amt="15000"/>
          </a:blip>
          <a:srcRect b="0" l="0" r="0" t="0"/>
          <a:stretch/>
        </p:blipFill>
        <p:spPr>
          <a:xfrm>
            <a:off x="-480932" y="-433239"/>
            <a:ext cx="1268910" cy="1268910"/>
          </a:xfrm>
          <a:prstGeom prst="rect">
            <a:avLst/>
          </a:prstGeom>
          <a:noFill/>
          <a:ln>
            <a:noFill/>
          </a:ln>
        </p:spPr>
      </p:pic>
      <p:pic>
        <p:nvPicPr>
          <p:cNvPr descr="A picture containing drawing&#10;&#10;Description automatically generated" id="458" name="Google Shape;458;g11081061fff_0_192"/>
          <p:cNvPicPr preferRelativeResize="0"/>
          <p:nvPr/>
        </p:nvPicPr>
        <p:blipFill rotWithShape="1">
          <a:blip r:embed="rId7">
            <a:alphaModFix/>
          </a:blip>
          <a:srcRect b="0" l="0" r="0" t="0"/>
          <a:stretch/>
        </p:blipFill>
        <p:spPr>
          <a:xfrm>
            <a:off x="10863470" y="-1"/>
            <a:ext cx="1268910" cy="527648"/>
          </a:xfrm>
          <a:prstGeom prst="rect">
            <a:avLst/>
          </a:prstGeom>
          <a:noFill/>
          <a:ln>
            <a:noFill/>
          </a:ln>
        </p:spPr>
      </p:pic>
      <p:sp>
        <p:nvSpPr>
          <p:cNvPr id="459" name="Google Shape;459;g11081061fff_0_192"/>
          <p:cNvSpPr txBox="1"/>
          <p:nvPr/>
        </p:nvSpPr>
        <p:spPr>
          <a:xfrm>
            <a:off x="2419800" y="2062950"/>
            <a:ext cx="7352400" cy="2732100"/>
          </a:xfrm>
          <a:prstGeom prst="rect">
            <a:avLst/>
          </a:prstGeom>
          <a:noFill/>
          <a:ln>
            <a:noFill/>
          </a:ln>
        </p:spPr>
        <p:txBody>
          <a:bodyPr anchorCtr="0" anchor="t" bIns="45700" lIns="91425" spcFirstLastPara="1" rIns="91425" wrap="square" tIns="45700">
            <a:spAutoFit/>
          </a:bodyPr>
          <a:lstStyle/>
          <a:p>
            <a:pPr indent="0" lvl="0" marL="0" marR="0" rtl="0" algn="ctr">
              <a:lnSpc>
                <a:spcPct val="103125"/>
              </a:lnSpc>
              <a:spcBef>
                <a:spcPts val="0"/>
              </a:spcBef>
              <a:spcAft>
                <a:spcPts val="0"/>
              </a:spcAft>
              <a:buClr>
                <a:srgbClr val="000000"/>
              </a:buClr>
              <a:buSzPts val="3200"/>
              <a:buFont typeface="Arial"/>
              <a:buNone/>
            </a:pPr>
            <a:r>
              <a:rPr b="1" lang="en-US" sz="5600">
                <a:solidFill>
                  <a:srgbClr val="0198A3"/>
                </a:solidFill>
                <a:latin typeface="Montserrat"/>
                <a:ea typeface="Montserrat"/>
                <a:cs typeface="Montserrat"/>
                <a:sym typeface="Montserrat"/>
                <a:extLst>
                  <a:ext uri="http://customooxmlschemas.google.com/">
                    <go:slidesCustomData xmlns:go="http://customooxmlschemas.google.com/" textRoundtripDataId="3"/>
                  </a:ext>
                </a:extLst>
              </a:rPr>
              <a:t>Recommendation &amp; </a:t>
            </a:r>
            <a:endParaRPr b="1" sz="5600">
              <a:solidFill>
                <a:srgbClr val="0198A3"/>
              </a:solidFill>
              <a:latin typeface="Montserrat"/>
              <a:ea typeface="Montserrat"/>
              <a:cs typeface="Montserrat"/>
              <a:sym typeface="Montserrat"/>
              <a:extLst>
                <a:ext uri="http://customooxmlschemas.google.com/">
                  <go:slidesCustomData xmlns:go="http://customooxmlschemas.google.com/" textRoundtripDataId="4"/>
                </a:ext>
              </a:extLst>
            </a:endParaRPr>
          </a:p>
          <a:p>
            <a:pPr indent="0" lvl="0" marL="0" marR="0" rtl="0" algn="ctr">
              <a:lnSpc>
                <a:spcPct val="103125"/>
              </a:lnSpc>
              <a:spcBef>
                <a:spcPts val="0"/>
              </a:spcBef>
              <a:spcAft>
                <a:spcPts val="0"/>
              </a:spcAft>
              <a:buClr>
                <a:srgbClr val="000000"/>
              </a:buClr>
              <a:buSzPts val="3200"/>
              <a:buFont typeface="Arial"/>
              <a:buNone/>
            </a:pPr>
            <a:r>
              <a:rPr b="1" lang="en-US" sz="5600">
                <a:solidFill>
                  <a:srgbClr val="0198A3"/>
                </a:solidFill>
                <a:latin typeface="Montserrat"/>
                <a:ea typeface="Montserrat"/>
                <a:cs typeface="Montserrat"/>
                <a:sym typeface="Montserrat"/>
                <a:extLst>
                  <a:ext uri="http://customooxmlschemas.google.com/">
                    <go:slidesCustomData xmlns:go="http://customooxmlschemas.google.com/" textRoundtripDataId="5"/>
                  </a:ext>
                </a:extLst>
              </a:rPr>
              <a:t>Impact</a:t>
            </a:r>
            <a:endParaRPr b="1" i="0" sz="5600" u="none" cap="none" strike="noStrike">
              <a:solidFill>
                <a:srgbClr val="0198A3"/>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pic>
        <p:nvPicPr>
          <p:cNvPr descr="Image result for agile teamwork" id="464" name="Google Shape;464;g11081061fff_0_123"/>
          <p:cNvPicPr preferRelativeResize="0"/>
          <p:nvPr/>
        </p:nvPicPr>
        <p:blipFill rotWithShape="1">
          <a:blip r:embed="rId3">
            <a:alphaModFix/>
          </a:blip>
          <a:srcRect b="15569" l="0" r="0" t="0"/>
          <a:stretch/>
        </p:blipFill>
        <p:spPr>
          <a:xfrm>
            <a:off x="0" y="0"/>
            <a:ext cx="12188140" cy="6857998"/>
          </a:xfrm>
          <a:prstGeom prst="rect">
            <a:avLst/>
          </a:prstGeom>
          <a:noFill/>
          <a:ln>
            <a:noFill/>
          </a:ln>
        </p:spPr>
      </p:pic>
      <p:sp>
        <p:nvSpPr>
          <p:cNvPr id="465" name="Google Shape;465;g11081061fff_0_123"/>
          <p:cNvSpPr/>
          <p:nvPr/>
        </p:nvSpPr>
        <p:spPr>
          <a:xfrm>
            <a:off x="0" y="0"/>
            <a:ext cx="12192000" cy="6858000"/>
          </a:xfrm>
          <a:prstGeom prst="rect">
            <a:avLst/>
          </a:prstGeom>
          <a:solidFill>
            <a:schemeClr val="dk1">
              <a:alpha val="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6" name="Google Shape;466;g11081061fff_0_123"/>
          <p:cNvSpPr/>
          <p:nvPr/>
        </p:nvSpPr>
        <p:spPr>
          <a:xfrm>
            <a:off x="0" y="0"/>
            <a:ext cx="12188100" cy="6858000"/>
          </a:xfrm>
          <a:prstGeom prst="rect">
            <a:avLst/>
          </a:prstGeom>
          <a:solidFill>
            <a:schemeClr val="lt1">
              <a:alpha val="9725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close up of a logo&#10;&#10;Description automatically generated" id="467" name="Google Shape;467;g11081061fff_0_123"/>
          <p:cNvPicPr preferRelativeResize="0"/>
          <p:nvPr/>
        </p:nvPicPr>
        <p:blipFill rotWithShape="1">
          <a:blip r:embed="rId4">
            <a:alphaModFix amt="71000"/>
          </a:blip>
          <a:srcRect b="0" l="0" r="0" t="0"/>
          <a:stretch/>
        </p:blipFill>
        <p:spPr>
          <a:xfrm>
            <a:off x="-13750" y="696643"/>
            <a:ext cx="12192000" cy="585000"/>
          </a:xfrm>
          <a:prstGeom prst="rect">
            <a:avLst/>
          </a:prstGeom>
          <a:noFill/>
          <a:ln>
            <a:noFill/>
          </a:ln>
        </p:spPr>
      </p:pic>
      <p:pic>
        <p:nvPicPr>
          <p:cNvPr descr="A picture containing building&#10;&#10;Description automatically generated" id="468" name="Google Shape;468;g11081061fff_0_123"/>
          <p:cNvPicPr preferRelativeResize="0"/>
          <p:nvPr/>
        </p:nvPicPr>
        <p:blipFill rotWithShape="1">
          <a:blip r:embed="rId5">
            <a:alphaModFix amt="15000"/>
          </a:blip>
          <a:srcRect b="0" l="0" r="0" t="0"/>
          <a:stretch/>
        </p:blipFill>
        <p:spPr>
          <a:xfrm>
            <a:off x="-480932" y="-433239"/>
            <a:ext cx="1268910" cy="1268910"/>
          </a:xfrm>
          <a:prstGeom prst="rect">
            <a:avLst/>
          </a:prstGeom>
          <a:noFill/>
          <a:ln>
            <a:noFill/>
          </a:ln>
        </p:spPr>
      </p:pic>
      <p:pic>
        <p:nvPicPr>
          <p:cNvPr descr="A picture containing drawing&#10;&#10;Description automatically generated" id="469" name="Google Shape;469;g11081061fff_0_123"/>
          <p:cNvPicPr preferRelativeResize="0"/>
          <p:nvPr/>
        </p:nvPicPr>
        <p:blipFill rotWithShape="1">
          <a:blip r:embed="rId6">
            <a:alphaModFix/>
          </a:blip>
          <a:srcRect b="0" l="0" r="0" t="0"/>
          <a:stretch/>
        </p:blipFill>
        <p:spPr>
          <a:xfrm>
            <a:off x="10863470" y="-1"/>
            <a:ext cx="1268910" cy="527648"/>
          </a:xfrm>
          <a:prstGeom prst="rect">
            <a:avLst/>
          </a:prstGeom>
          <a:noFill/>
          <a:ln>
            <a:noFill/>
          </a:ln>
        </p:spPr>
      </p:pic>
      <p:sp>
        <p:nvSpPr>
          <p:cNvPr id="470" name="Google Shape;470;g11081061fff_0_123"/>
          <p:cNvSpPr txBox="1"/>
          <p:nvPr/>
        </p:nvSpPr>
        <p:spPr>
          <a:xfrm>
            <a:off x="1041720" y="1969087"/>
            <a:ext cx="10533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65000"/>
              </a:lnSpc>
              <a:spcBef>
                <a:spcPts val="0"/>
              </a:spcBef>
              <a:spcAft>
                <a:spcPts val="0"/>
              </a:spcAft>
              <a:buClr>
                <a:srgbClr val="000000"/>
              </a:buClr>
              <a:buSzPts val="20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g11081061fff_0_123"/>
          <p:cNvSpPr txBox="1"/>
          <p:nvPr/>
        </p:nvSpPr>
        <p:spPr>
          <a:xfrm>
            <a:off x="1041720" y="391842"/>
            <a:ext cx="103701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lang="en-US" sz="3200">
                <a:solidFill>
                  <a:srgbClr val="0198A3"/>
                </a:solidFill>
                <a:latin typeface="Montserrat"/>
                <a:ea typeface="Montserrat"/>
                <a:cs typeface="Montserrat"/>
                <a:sym typeface="Montserrat"/>
              </a:rPr>
              <a:t>Recommendation</a:t>
            </a:r>
            <a:endParaRPr b="1" i="0" sz="3200" u="none" cap="none" strike="noStrike">
              <a:solidFill>
                <a:srgbClr val="0198A3"/>
              </a:solidFill>
              <a:latin typeface="Montserrat"/>
              <a:ea typeface="Montserrat"/>
              <a:cs typeface="Montserrat"/>
              <a:sym typeface="Montserrat"/>
            </a:endParaRPr>
          </a:p>
        </p:txBody>
      </p:sp>
      <p:sp>
        <p:nvSpPr>
          <p:cNvPr id="472" name="Google Shape;472;g11081061fff_0_123"/>
          <p:cNvSpPr txBox="1"/>
          <p:nvPr/>
        </p:nvSpPr>
        <p:spPr>
          <a:xfrm>
            <a:off x="1041725" y="1458950"/>
            <a:ext cx="10533000" cy="12690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Clr>
                <a:srgbClr val="000000"/>
              </a:buClr>
              <a:buSzPts val="2000"/>
              <a:buFont typeface="Arial"/>
              <a:buNone/>
            </a:pPr>
            <a:r>
              <a:rPr lang="en-US" sz="2000">
                <a:solidFill>
                  <a:schemeClr val="dk1"/>
                </a:solidFill>
                <a:latin typeface="Dosis"/>
                <a:ea typeface="Dosis"/>
                <a:cs typeface="Dosis"/>
                <a:sym typeface="Dosis"/>
              </a:rPr>
              <a:t>Membuat </a:t>
            </a:r>
            <a:r>
              <a:rPr b="1" lang="en-US" sz="2000">
                <a:solidFill>
                  <a:schemeClr val="dk1"/>
                </a:solidFill>
                <a:latin typeface="Dosis"/>
                <a:ea typeface="Dosis"/>
                <a:cs typeface="Dosis"/>
                <a:sym typeface="Dosis"/>
              </a:rPr>
              <a:t>aplikasi web </a:t>
            </a:r>
            <a:r>
              <a:rPr lang="en-US" sz="2000">
                <a:solidFill>
                  <a:schemeClr val="dk1"/>
                </a:solidFill>
                <a:latin typeface="Dosis"/>
                <a:ea typeface="Dosis"/>
                <a:cs typeface="Dosis"/>
                <a:sym typeface="Dosis"/>
              </a:rPr>
              <a:t>berdasarkan model machine learning yang telah tim data buat untuk memprediksi harga mobil bekas berdasarkan kondisi dan fitur yang diberikan. </a:t>
            </a:r>
            <a:endParaRPr b="0" i="0" sz="1400" u="none" cap="none" strike="noStrike">
              <a:solidFill>
                <a:srgbClr val="000000"/>
              </a:solidFill>
              <a:latin typeface="Arial"/>
              <a:ea typeface="Arial"/>
              <a:cs typeface="Arial"/>
              <a:sym typeface="Arial"/>
            </a:endParaRPr>
          </a:p>
        </p:txBody>
      </p:sp>
      <p:pic>
        <p:nvPicPr>
          <p:cNvPr id="473" name="Google Shape;473;g11081061fff_0_123"/>
          <p:cNvPicPr preferRelativeResize="0"/>
          <p:nvPr/>
        </p:nvPicPr>
        <p:blipFill>
          <a:blip r:embed="rId7">
            <a:alphaModFix/>
          </a:blip>
          <a:stretch>
            <a:fillRect/>
          </a:stretch>
        </p:blipFill>
        <p:spPr>
          <a:xfrm>
            <a:off x="2278875" y="2429275"/>
            <a:ext cx="7634250" cy="4294875"/>
          </a:xfrm>
          <a:prstGeom prst="rect">
            <a:avLst/>
          </a:prstGeom>
          <a:noFill/>
          <a:ln>
            <a:noFill/>
          </a:ln>
        </p:spPr>
      </p:pic>
      <p:sp>
        <p:nvSpPr>
          <p:cNvPr id="474" name="Google Shape;474;g11081061fff_0_123"/>
          <p:cNvSpPr txBox="1"/>
          <p:nvPr/>
        </p:nvSpPr>
        <p:spPr>
          <a:xfrm>
            <a:off x="1041725" y="906647"/>
            <a:ext cx="10533000" cy="5277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Clr>
                <a:srgbClr val="000000"/>
              </a:buClr>
              <a:buSzPts val="2000"/>
              <a:buFont typeface="Arial"/>
              <a:buNone/>
            </a:pPr>
            <a:r>
              <a:rPr lang="en-US" sz="2000">
                <a:solidFill>
                  <a:schemeClr val="dk1"/>
                </a:solidFill>
                <a:latin typeface="Dosis"/>
                <a:ea typeface="Dosis"/>
                <a:cs typeface="Dosis"/>
                <a:sym typeface="Dosis"/>
              </a:rPr>
              <a:t>TERKAIT DENGAN MODEL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descr="Image result for agile teamwork" id="479" name="Google Shape;479;g1090c327b23_0_9"/>
          <p:cNvPicPr preferRelativeResize="0"/>
          <p:nvPr/>
        </p:nvPicPr>
        <p:blipFill rotWithShape="1">
          <a:blip r:embed="rId3">
            <a:alphaModFix/>
          </a:blip>
          <a:srcRect b="15569" l="0" r="0" t="0"/>
          <a:stretch/>
        </p:blipFill>
        <p:spPr>
          <a:xfrm>
            <a:off x="0" y="0"/>
            <a:ext cx="12188140" cy="6857998"/>
          </a:xfrm>
          <a:prstGeom prst="rect">
            <a:avLst/>
          </a:prstGeom>
          <a:noFill/>
          <a:ln>
            <a:noFill/>
          </a:ln>
        </p:spPr>
      </p:pic>
      <p:sp>
        <p:nvSpPr>
          <p:cNvPr id="480" name="Google Shape;480;g1090c327b23_0_9"/>
          <p:cNvSpPr/>
          <p:nvPr/>
        </p:nvSpPr>
        <p:spPr>
          <a:xfrm>
            <a:off x="0" y="0"/>
            <a:ext cx="12192000" cy="6858000"/>
          </a:xfrm>
          <a:prstGeom prst="rect">
            <a:avLst/>
          </a:prstGeom>
          <a:solidFill>
            <a:schemeClr val="dk1">
              <a:alpha val="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1" name="Google Shape;481;g1090c327b23_0_9"/>
          <p:cNvSpPr/>
          <p:nvPr/>
        </p:nvSpPr>
        <p:spPr>
          <a:xfrm>
            <a:off x="0" y="0"/>
            <a:ext cx="12188100" cy="6858000"/>
          </a:xfrm>
          <a:prstGeom prst="rect">
            <a:avLst/>
          </a:prstGeom>
          <a:solidFill>
            <a:schemeClr val="lt1">
              <a:alpha val="9725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close up of a logo&#10;&#10;Description automatically generated" id="482" name="Google Shape;482;g1090c327b23_0_9"/>
          <p:cNvPicPr preferRelativeResize="0"/>
          <p:nvPr/>
        </p:nvPicPr>
        <p:blipFill rotWithShape="1">
          <a:blip r:embed="rId4">
            <a:alphaModFix amt="71000"/>
          </a:blip>
          <a:srcRect b="0" l="0" r="0" t="0"/>
          <a:stretch/>
        </p:blipFill>
        <p:spPr>
          <a:xfrm>
            <a:off x="-13753" y="696642"/>
            <a:ext cx="12192000" cy="5080000"/>
          </a:xfrm>
          <a:prstGeom prst="rect">
            <a:avLst/>
          </a:prstGeom>
          <a:noFill/>
          <a:ln>
            <a:noFill/>
          </a:ln>
        </p:spPr>
      </p:pic>
      <p:pic>
        <p:nvPicPr>
          <p:cNvPr descr="A picture containing building&#10;&#10;Description automatically generated" id="483" name="Google Shape;483;g1090c327b23_0_9"/>
          <p:cNvPicPr preferRelativeResize="0"/>
          <p:nvPr/>
        </p:nvPicPr>
        <p:blipFill rotWithShape="1">
          <a:blip r:embed="rId5">
            <a:alphaModFix amt="15000"/>
          </a:blip>
          <a:srcRect b="0" l="0" r="0" t="0"/>
          <a:stretch/>
        </p:blipFill>
        <p:spPr>
          <a:xfrm>
            <a:off x="-480932" y="-433239"/>
            <a:ext cx="1268910" cy="1268910"/>
          </a:xfrm>
          <a:prstGeom prst="rect">
            <a:avLst/>
          </a:prstGeom>
          <a:noFill/>
          <a:ln>
            <a:noFill/>
          </a:ln>
        </p:spPr>
      </p:pic>
      <p:pic>
        <p:nvPicPr>
          <p:cNvPr descr="A picture containing drawing&#10;&#10;Description automatically generated" id="484" name="Google Shape;484;g1090c327b23_0_9"/>
          <p:cNvPicPr preferRelativeResize="0"/>
          <p:nvPr/>
        </p:nvPicPr>
        <p:blipFill rotWithShape="1">
          <a:blip r:embed="rId6">
            <a:alphaModFix/>
          </a:blip>
          <a:srcRect b="0" l="0" r="0" t="0"/>
          <a:stretch/>
        </p:blipFill>
        <p:spPr>
          <a:xfrm>
            <a:off x="10863470" y="-1"/>
            <a:ext cx="1268910" cy="527648"/>
          </a:xfrm>
          <a:prstGeom prst="rect">
            <a:avLst/>
          </a:prstGeom>
          <a:noFill/>
          <a:ln>
            <a:noFill/>
          </a:ln>
        </p:spPr>
      </p:pic>
      <p:sp>
        <p:nvSpPr>
          <p:cNvPr id="485" name="Google Shape;485;g1090c327b23_0_9"/>
          <p:cNvSpPr txBox="1"/>
          <p:nvPr/>
        </p:nvSpPr>
        <p:spPr>
          <a:xfrm>
            <a:off x="1041720" y="1969087"/>
            <a:ext cx="10533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65000"/>
              </a:lnSpc>
              <a:spcBef>
                <a:spcPts val="0"/>
              </a:spcBef>
              <a:spcAft>
                <a:spcPts val="0"/>
              </a:spcAft>
              <a:buClr>
                <a:srgbClr val="000000"/>
              </a:buClr>
              <a:buSzPts val="2000"/>
              <a:buFont typeface="Arial"/>
              <a:buNone/>
            </a:pPr>
            <a:r>
              <a:t/>
            </a:r>
            <a:endParaRPr b="0" i="0" sz="1400" u="none" cap="none" strike="noStrike">
              <a:solidFill>
                <a:srgbClr val="000000"/>
              </a:solidFill>
              <a:latin typeface="Arial"/>
              <a:ea typeface="Arial"/>
              <a:cs typeface="Arial"/>
              <a:sym typeface="Arial"/>
            </a:endParaRPr>
          </a:p>
        </p:txBody>
      </p:sp>
      <p:pic>
        <p:nvPicPr>
          <p:cNvPr id="486" name="Google Shape;486;g1090c327b23_0_9"/>
          <p:cNvPicPr preferRelativeResize="0"/>
          <p:nvPr/>
        </p:nvPicPr>
        <p:blipFill>
          <a:blip r:embed="rId7">
            <a:alphaModFix/>
          </a:blip>
          <a:stretch>
            <a:fillRect/>
          </a:stretch>
        </p:blipFill>
        <p:spPr>
          <a:xfrm>
            <a:off x="550863" y="311375"/>
            <a:ext cx="11090274" cy="62352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descr="Image result for agile teamwork" id="491" name="Google Shape;491;g11081061fff_0_137"/>
          <p:cNvPicPr preferRelativeResize="0"/>
          <p:nvPr/>
        </p:nvPicPr>
        <p:blipFill rotWithShape="1">
          <a:blip r:embed="rId3">
            <a:alphaModFix/>
          </a:blip>
          <a:srcRect b="15569" l="0" r="0" t="0"/>
          <a:stretch/>
        </p:blipFill>
        <p:spPr>
          <a:xfrm>
            <a:off x="0" y="0"/>
            <a:ext cx="12188140" cy="6857998"/>
          </a:xfrm>
          <a:prstGeom prst="rect">
            <a:avLst/>
          </a:prstGeom>
          <a:noFill/>
          <a:ln>
            <a:noFill/>
          </a:ln>
        </p:spPr>
      </p:pic>
      <p:sp>
        <p:nvSpPr>
          <p:cNvPr id="492" name="Google Shape;492;g11081061fff_0_137"/>
          <p:cNvSpPr/>
          <p:nvPr/>
        </p:nvSpPr>
        <p:spPr>
          <a:xfrm>
            <a:off x="0" y="0"/>
            <a:ext cx="12192000" cy="6858000"/>
          </a:xfrm>
          <a:prstGeom prst="rect">
            <a:avLst/>
          </a:prstGeom>
          <a:solidFill>
            <a:schemeClr val="dk1">
              <a:alpha val="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3" name="Google Shape;493;g11081061fff_0_137"/>
          <p:cNvSpPr/>
          <p:nvPr/>
        </p:nvSpPr>
        <p:spPr>
          <a:xfrm>
            <a:off x="0" y="0"/>
            <a:ext cx="12188100" cy="6858000"/>
          </a:xfrm>
          <a:prstGeom prst="rect">
            <a:avLst/>
          </a:prstGeom>
          <a:solidFill>
            <a:schemeClr val="lt1">
              <a:alpha val="9725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close up of a logo&#10;&#10;Description automatically generated" id="494" name="Google Shape;494;g11081061fff_0_137"/>
          <p:cNvPicPr preferRelativeResize="0"/>
          <p:nvPr/>
        </p:nvPicPr>
        <p:blipFill rotWithShape="1">
          <a:blip r:embed="rId4">
            <a:alphaModFix amt="71000"/>
          </a:blip>
          <a:srcRect b="0" l="0" r="0" t="0"/>
          <a:stretch/>
        </p:blipFill>
        <p:spPr>
          <a:xfrm>
            <a:off x="-13753" y="696642"/>
            <a:ext cx="12192000" cy="5080000"/>
          </a:xfrm>
          <a:prstGeom prst="rect">
            <a:avLst/>
          </a:prstGeom>
          <a:noFill/>
          <a:ln>
            <a:noFill/>
          </a:ln>
        </p:spPr>
      </p:pic>
      <p:pic>
        <p:nvPicPr>
          <p:cNvPr descr="A picture containing building&#10;&#10;Description automatically generated" id="495" name="Google Shape;495;g11081061fff_0_137"/>
          <p:cNvPicPr preferRelativeResize="0"/>
          <p:nvPr/>
        </p:nvPicPr>
        <p:blipFill rotWithShape="1">
          <a:blip r:embed="rId5">
            <a:alphaModFix amt="15000"/>
          </a:blip>
          <a:srcRect b="0" l="0" r="0" t="0"/>
          <a:stretch/>
        </p:blipFill>
        <p:spPr>
          <a:xfrm>
            <a:off x="-480932" y="-433239"/>
            <a:ext cx="1268910" cy="1268910"/>
          </a:xfrm>
          <a:prstGeom prst="rect">
            <a:avLst/>
          </a:prstGeom>
          <a:noFill/>
          <a:ln>
            <a:noFill/>
          </a:ln>
        </p:spPr>
      </p:pic>
      <p:pic>
        <p:nvPicPr>
          <p:cNvPr descr="A picture containing drawing&#10;&#10;Description automatically generated" id="496" name="Google Shape;496;g11081061fff_0_137"/>
          <p:cNvPicPr preferRelativeResize="0"/>
          <p:nvPr/>
        </p:nvPicPr>
        <p:blipFill rotWithShape="1">
          <a:blip r:embed="rId6">
            <a:alphaModFix/>
          </a:blip>
          <a:srcRect b="0" l="0" r="0" t="0"/>
          <a:stretch/>
        </p:blipFill>
        <p:spPr>
          <a:xfrm>
            <a:off x="10863470" y="-1"/>
            <a:ext cx="1268910" cy="527648"/>
          </a:xfrm>
          <a:prstGeom prst="rect">
            <a:avLst/>
          </a:prstGeom>
          <a:noFill/>
          <a:ln>
            <a:noFill/>
          </a:ln>
        </p:spPr>
      </p:pic>
      <p:sp>
        <p:nvSpPr>
          <p:cNvPr id="497" name="Google Shape;497;g11081061fff_0_137"/>
          <p:cNvSpPr txBox="1"/>
          <p:nvPr/>
        </p:nvSpPr>
        <p:spPr>
          <a:xfrm>
            <a:off x="1041720" y="1969087"/>
            <a:ext cx="10533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65000"/>
              </a:lnSpc>
              <a:spcBef>
                <a:spcPts val="0"/>
              </a:spcBef>
              <a:spcAft>
                <a:spcPts val="0"/>
              </a:spcAft>
              <a:buClr>
                <a:srgbClr val="000000"/>
              </a:buClr>
              <a:buSzPts val="20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g11081061fff_0_137"/>
          <p:cNvSpPr txBox="1"/>
          <p:nvPr/>
        </p:nvSpPr>
        <p:spPr>
          <a:xfrm>
            <a:off x="1041720" y="250667"/>
            <a:ext cx="103701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lang="en-US" sz="3200">
                <a:solidFill>
                  <a:srgbClr val="0198A3"/>
                </a:solidFill>
                <a:latin typeface="Montserrat"/>
                <a:ea typeface="Montserrat"/>
                <a:cs typeface="Montserrat"/>
                <a:sym typeface="Montserrat"/>
              </a:rPr>
              <a:t>Impact</a:t>
            </a:r>
            <a:endParaRPr b="1" i="0" sz="3200" u="none" cap="none" strike="noStrike">
              <a:solidFill>
                <a:srgbClr val="0198A3"/>
              </a:solidFill>
              <a:latin typeface="Montserrat"/>
              <a:ea typeface="Montserrat"/>
              <a:cs typeface="Montserrat"/>
              <a:sym typeface="Montserrat"/>
            </a:endParaRPr>
          </a:p>
        </p:txBody>
      </p:sp>
      <p:pic>
        <p:nvPicPr>
          <p:cNvPr id="499" name="Google Shape;499;g11081061fff_0_137"/>
          <p:cNvPicPr preferRelativeResize="0"/>
          <p:nvPr/>
        </p:nvPicPr>
        <p:blipFill>
          <a:blip r:embed="rId7">
            <a:alphaModFix/>
          </a:blip>
          <a:stretch>
            <a:fillRect/>
          </a:stretch>
        </p:blipFill>
        <p:spPr>
          <a:xfrm>
            <a:off x="3172912" y="3410275"/>
            <a:ext cx="8219949" cy="3181933"/>
          </a:xfrm>
          <a:prstGeom prst="rect">
            <a:avLst/>
          </a:prstGeom>
          <a:noFill/>
          <a:ln>
            <a:noFill/>
          </a:ln>
        </p:spPr>
      </p:pic>
      <p:sp>
        <p:nvSpPr>
          <p:cNvPr id="500" name="Google Shape;500;g11081061fff_0_137"/>
          <p:cNvSpPr txBox="1"/>
          <p:nvPr/>
        </p:nvSpPr>
        <p:spPr>
          <a:xfrm>
            <a:off x="2914225" y="886825"/>
            <a:ext cx="8497500" cy="16887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Clr>
                <a:srgbClr val="000000"/>
              </a:buClr>
              <a:buSzPts val="20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g11081061fff_0_137"/>
          <p:cNvSpPr/>
          <p:nvPr/>
        </p:nvSpPr>
        <p:spPr>
          <a:xfrm>
            <a:off x="3287980" y="1675825"/>
            <a:ext cx="435000" cy="4155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2" name="Google Shape;502;g11081061fff_0_137"/>
          <p:cNvPicPr preferRelativeResize="0"/>
          <p:nvPr/>
        </p:nvPicPr>
        <p:blipFill>
          <a:blip r:embed="rId8">
            <a:alphaModFix/>
          </a:blip>
          <a:stretch>
            <a:fillRect/>
          </a:stretch>
        </p:blipFill>
        <p:spPr>
          <a:xfrm>
            <a:off x="6558094" y="988075"/>
            <a:ext cx="1449588" cy="2083312"/>
          </a:xfrm>
          <a:prstGeom prst="rect">
            <a:avLst/>
          </a:prstGeom>
          <a:noFill/>
          <a:ln>
            <a:noFill/>
          </a:ln>
        </p:spPr>
      </p:pic>
      <p:sp>
        <p:nvSpPr>
          <p:cNvPr id="503" name="Google Shape;503;g11081061fff_0_137"/>
          <p:cNvSpPr/>
          <p:nvPr/>
        </p:nvSpPr>
        <p:spPr>
          <a:xfrm>
            <a:off x="5961280" y="1703988"/>
            <a:ext cx="435000" cy="4155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g11081061fff_0_137"/>
          <p:cNvSpPr/>
          <p:nvPr/>
        </p:nvSpPr>
        <p:spPr>
          <a:xfrm>
            <a:off x="8169496" y="1703975"/>
            <a:ext cx="435000" cy="4155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5" name="Google Shape;505;g11081061fff_0_137"/>
          <p:cNvPicPr preferRelativeResize="0"/>
          <p:nvPr/>
        </p:nvPicPr>
        <p:blipFill rotWithShape="1">
          <a:blip r:embed="rId9">
            <a:alphaModFix/>
          </a:blip>
          <a:srcRect b="0" l="0" r="0" t="33748"/>
          <a:stretch/>
        </p:blipFill>
        <p:spPr>
          <a:xfrm>
            <a:off x="1041725" y="988073"/>
            <a:ext cx="1778800" cy="3973349"/>
          </a:xfrm>
          <a:prstGeom prst="rect">
            <a:avLst/>
          </a:prstGeom>
          <a:noFill/>
          <a:ln>
            <a:noFill/>
          </a:ln>
        </p:spPr>
      </p:pic>
      <p:pic>
        <p:nvPicPr>
          <p:cNvPr id="506" name="Google Shape;506;g11081061fff_0_137"/>
          <p:cNvPicPr preferRelativeResize="0"/>
          <p:nvPr/>
        </p:nvPicPr>
        <p:blipFill>
          <a:blip r:embed="rId10">
            <a:alphaModFix/>
          </a:blip>
          <a:stretch>
            <a:fillRect/>
          </a:stretch>
        </p:blipFill>
        <p:spPr>
          <a:xfrm>
            <a:off x="8613913" y="847988"/>
            <a:ext cx="2135382" cy="2083300"/>
          </a:xfrm>
          <a:prstGeom prst="rect">
            <a:avLst/>
          </a:prstGeom>
          <a:noFill/>
          <a:ln>
            <a:noFill/>
          </a:ln>
        </p:spPr>
      </p:pic>
      <p:pic>
        <p:nvPicPr>
          <p:cNvPr id="507" name="Google Shape;507;g11081061fff_0_137"/>
          <p:cNvPicPr preferRelativeResize="0"/>
          <p:nvPr/>
        </p:nvPicPr>
        <p:blipFill>
          <a:blip r:embed="rId11">
            <a:alphaModFix/>
          </a:blip>
          <a:stretch>
            <a:fillRect/>
          </a:stretch>
        </p:blipFill>
        <p:spPr>
          <a:xfrm>
            <a:off x="3774437" y="865850"/>
            <a:ext cx="2135375" cy="20354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900"/>
                                        <p:tgtEl>
                                          <p:spTgt spid="505"/>
                                        </p:tgtEl>
                                      </p:cBhvr>
                                    </p:animEffect>
                                  </p:childTnLst>
                                </p:cTn>
                              </p:par>
                            </p:childTnLst>
                          </p:cTn>
                        </p:par>
                        <p:par>
                          <p:cTn fill="hold">
                            <p:stCondLst>
                              <p:cond delay="900"/>
                            </p:stCondLst>
                            <p:childTnLst>
                              <p:par>
                                <p:cTn fill="hold" nodeType="afterEffect" presetClass="entr" presetID="10" presetSubtype="0">
                                  <p:stCondLst>
                                    <p:cond delay="0"/>
                                  </p:stCondLst>
                                  <p:childTnLst>
                                    <p:set>
                                      <p:cBhvr>
                                        <p:cTn dur="1" fill="hold">
                                          <p:stCondLst>
                                            <p:cond delay="0"/>
                                          </p:stCondLst>
                                        </p:cTn>
                                        <p:tgtEl>
                                          <p:spTgt spid="501"/>
                                        </p:tgtEl>
                                        <p:attrNameLst>
                                          <p:attrName>style.visibility</p:attrName>
                                        </p:attrNameLst>
                                      </p:cBhvr>
                                      <p:to>
                                        <p:strVal val="visible"/>
                                      </p:to>
                                    </p:set>
                                    <p:animEffect filter="fade" transition="in">
                                      <p:cBhvr>
                                        <p:cTn dur="1000"/>
                                        <p:tgtEl>
                                          <p:spTgt spid="501"/>
                                        </p:tgtEl>
                                      </p:cBhvr>
                                    </p:animEffect>
                                  </p:childTnLst>
                                </p:cTn>
                              </p:par>
                            </p:childTnLst>
                          </p:cTn>
                        </p:par>
                        <p:par>
                          <p:cTn fill="hold">
                            <p:stCondLst>
                              <p:cond delay="1900"/>
                            </p:stCondLst>
                            <p:childTnLst>
                              <p:par>
                                <p:cTn fill="hold" nodeType="after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1000"/>
                                        <p:tgtEl>
                                          <p:spTgt spid="507"/>
                                        </p:tgtEl>
                                      </p:cBhvr>
                                    </p:animEffect>
                                  </p:childTnLst>
                                </p:cTn>
                              </p:par>
                            </p:childTnLst>
                          </p:cTn>
                        </p:par>
                        <p:par>
                          <p:cTn fill="hold">
                            <p:stCondLst>
                              <p:cond delay="2900"/>
                            </p:stCondLst>
                            <p:childTnLst>
                              <p:par>
                                <p:cTn fill="hold" nodeType="after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1000"/>
                                        <p:tgtEl>
                                          <p:spTgt spid="503"/>
                                        </p:tgtEl>
                                      </p:cBhvr>
                                    </p:animEffect>
                                  </p:childTnLst>
                                </p:cTn>
                              </p:par>
                            </p:childTnLst>
                          </p:cTn>
                        </p:par>
                        <p:par>
                          <p:cTn fill="hold">
                            <p:stCondLst>
                              <p:cond delay="3900"/>
                            </p:stCondLst>
                            <p:childTnLst>
                              <p:par>
                                <p:cTn fill="hold" nodeType="after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1100"/>
                                        <p:tgtEl>
                                          <p:spTgt spid="502"/>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1000"/>
                                        <p:tgtEl>
                                          <p:spTgt spid="504"/>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1000"/>
                                        <p:tgtEl>
                                          <p:spTgt spid="506"/>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499"/>
                                        </p:tgtEl>
                                        <p:attrNameLst>
                                          <p:attrName>style.visibility</p:attrName>
                                        </p:attrNameLst>
                                      </p:cBhvr>
                                      <p:to>
                                        <p:strVal val="visible"/>
                                      </p:to>
                                    </p:set>
                                    <p:animEffect filter="fade" transition="in">
                                      <p:cBhvr>
                                        <p:cTn dur="1000"/>
                                        <p:tgtEl>
                                          <p:spTgt spid="4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pic>
        <p:nvPicPr>
          <p:cNvPr descr="Image result for agile teamwork" id="512" name="Google Shape;512;g10fb99450e0_1_54"/>
          <p:cNvPicPr preferRelativeResize="0"/>
          <p:nvPr/>
        </p:nvPicPr>
        <p:blipFill rotWithShape="1">
          <a:blip r:embed="rId3">
            <a:alphaModFix/>
          </a:blip>
          <a:srcRect b="15569" l="0" r="0" t="0"/>
          <a:stretch/>
        </p:blipFill>
        <p:spPr>
          <a:xfrm>
            <a:off x="0" y="0"/>
            <a:ext cx="12188140" cy="6857998"/>
          </a:xfrm>
          <a:prstGeom prst="rect">
            <a:avLst/>
          </a:prstGeom>
          <a:noFill/>
          <a:ln>
            <a:noFill/>
          </a:ln>
        </p:spPr>
      </p:pic>
      <p:sp>
        <p:nvSpPr>
          <p:cNvPr id="513" name="Google Shape;513;g10fb99450e0_1_54"/>
          <p:cNvSpPr/>
          <p:nvPr/>
        </p:nvSpPr>
        <p:spPr>
          <a:xfrm>
            <a:off x="0" y="0"/>
            <a:ext cx="12192000" cy="6858000"/>
          </a:xfrm>
          <a:prstGeom prst="rect">
            <a:avLst/>
          </a:prstGeom>
          <a:solidFill>
            <a:schemeClr val="dk1">
              <a:alpha val="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4" name="Google Shape;514;g10fb99450e0_1_54"/>
          <p:cNvSpPr/>
          <p:nvPr/>
        </p:nvSpPr>
        <p:spPr>
          <a:xfrm>
            <a:off x="0" y="0"/>
            <a:ext cx="12188100" cy="6858000"/>
          </a:xfrm>
          <a:prstGeom prst="rect">
            <a:avLst/>
          </a:prstGeom>
          <a:solidFill>
            <a:schemeClr val="lt1">
              <a:alpha val="9725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close up of a logo&#10;&#10;Description automatically generated" id="515" name="Google Shape;515;g10fb99450e0_1_54"/>
          <p:cNvPicPr preferRelativeResize="0"/>
          <p:nvPr/>
        </p:nvPicPr>
        <p:blipFill rotWithShape="1">
          <a:blip r:embed="rId4">
            <a:alphaModFix amt="71000"/>
          </a:blip>
          <a:srcRect b="0" l="0" r="0" t="0"/>
          <a:stretch/>
        </p:blipFill>
        <p:spPr>
          <a:xfrm>
            <a:off x="-13753" y="696642"/>
            <a:ext cx="12192000" cy="5080000"/>
          </a:xfrm>
          <a:prstGeom prst="rect">
            <a:avLst/>
          </a:prstGeom>
          <a:noFill/>
          <a:ln>
            <a:noFill/>
          </a:ln>
        </p:spPr>
      </p:pic>
      <p:pic>
        <p:nvPicPr>
          <p:cNvPr descr="A picture containing building&#10;&#10;Description automatically generated" id="516" name="Google Shape;516;g10fb99450e0_1_54"/>
          <p:cNvPicPr preferRelativeResize="0"/>
          <p:nvPr/>
        </p:nvPicPr>
        <p:blipFill rotWithShape="1">
          <a:blip r:embed="rId5">
            <a:alphaModFix amt="15000"/>
          </a:blip>
          <a:srcRect b="0" l="0" r="0" t="0"/>
          <a:stretch/>
        </p:blipFill>
        <p:spPr>
          <a:xfrm>
            <a:off x="-480932" y="-433239"/>
            <a:ext cx="1268910" cy="1268910"/>
          </a:xfrm>
          <a:prstGeom prst="rect">
            <a:avLst/>
          </a:prstGeom>
          <a:noFill/>
          <a:ln>
            <a:noFill/>
          </a:ln>
        </p:spPr>
      </p:pic>
      <p:pic>
        <p:nvPicPr>
          <p:cNvPr descr="A picture containing drawing&#10;&#10;Description automatically generated" id="517" name="Google Shape;517;g10fb99450e0_1_54"/>
          <p:cNvPicPr preferRelativeResize="0"/>
          <p:nvPr/>
        </p:nvPicPr>
        <p:blipFill rotWithShape="1">
          <a:blip r:embed="rId6">
            <a:alphaModFix/>
          </a:blip>
          <a:srcRect b="0" l="0" r="0" t="0"/>
          <a:stretch/>
        </p:blipFill>
        <p:spPr>
          <a:xfrm>
            <a:off x="10863470" y="-1"/>
            <a:ext cx="1268910" cy="527648"/>
          </a:xfrm>
          <a:prstGeom prst="rect">
            <a:avLst/>
          </a:prstGeom>
          <a:noFill/>
          <a:ln>
            <a:noFill/>
          </a:ln>
        </p:spPr>
      </p:pic>
      <p:sp>
        <p:nvSpPr>
          <p:cNvPr id="518" name="Google Shape;518;g10fb99450e0_1_54"/>
          <p:cNvSpPr txBox="1"/>
          <p:nvPr/>
        </p:nvSpPr>
        <p:spPr>
          <a:xfrm>
            <a:off x="1041720" y="1969087"/>
            <a:ext cx="10533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65000"/>
              </a:lnSpc>
              <a:spcBef>
                <a:spcPts val="0"/>
              </a:spcBef>
              <a:spcAft>
                <a:spcPts val="0"/>
              </a:spcAft>
              <a:buClr>
                <a:srgbClr val="000000"/>
              </a:buClr>
              <a:buSzPts val="20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g10fb99450e0_1_54"/>
          <p:cNvSpPr txBox="1"/>
          <p:nvPr/>
        </p:nvSpPr>
        <p:spPr>
          <a:xfrm>
            <a:off x="1041720" y="250667"/>
            <a:ext cx="103701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lang="en-US" sz="3200">
                <a:solidFill>
                  <a:srgbClr val="0198A3"/>
                </a:solidFill>
                <a:latin typeface="Montserrat"/>
                <a:ea typeface="Montserrat"/>
                <a:cs typeface="Montserrat"/>
                <a:sym typeface="Montserrat"/>
              </a:rPr>
              <a:t>Impact</a:t>
            </a:r>
            <a:endParaRPr b="1" i="0" sz="3200" u="none" cap="none" strike="noStrike">
              <a:solidFill>
                <a:srgbClr val="0198A3"/>
              </a:solidFill>
              <a:latin typeface="Montserrat"/>
              <a:ea typeface="Montserrat"/>
              <a:cs typeface="Montserrat"/>
              <a:sym typeface="Montserrat"/>
            </a:endParaRPr>
          </a:p>
        </p:txBody>
      </p:sp>
      <p:sp>
        <p:nvSpPr>
          <p:cNvPr id="520" name="Google Shape;520;g10fb99450e0_1_54"/>
          <p:cNvSpPr txBox="1"/>
          <p:nvPr/>
        </p:nvSpPr>
        <p:spPr>
          <a:xfrm>
            <a:off x="2914225" y="886825"/>
            <a:ext cx="8497500" cy="16887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Clr>
                <a:srgbClr val="000000"/>
              </a:buClr>
              <a:buSzPts val="20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g10fb99450e0_1_54"/>
          <p:cNvSpPr txBox="1"/>
          <p:nvPr/>
        </p:nvSpPr>
        <p:spPr>
          <a:xfrm>
            <a:off x="5691875" y="523900"/>
            <a:ext cx="2226600" cy="892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300"/>
              <a:buFont typeface="Arial"/>
              <a:buNone/>
            </a:pPr>
            <a:r>
              <a:rPr b="1" lang="en-US" sz="2300">
                <a:latin typeface="Calibri"/>
                <a:ea typeface="Calibri"/>
                <a:cs typeface="Calibri"/>
                <a:sym typeface="Calibri"/>
              </a:rPr>
              <a:t>$23.000</a:t>
            </a:r>
            <a:endParaRPr b="1" sz="2300">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300"/>
              <a:buFont typeface="Arial"/>
              <a:buNone/>
            </a:pPr>
            <a:r>
              <a:rPr b="1" lang="en-US" sz="2300">
                <a:solidFill>
                  <a:srgbClr val="FF0000"/>
                </a:solidFill>
                <a:latin typeface="Calibri"/>
                <a:ea typeface="Calibri"/>
                <a:cs typeface="Calibri"/>
                <a:sym typeface="Calibri"/>
              </a:rPr>
              <a:t>(overpricing??)</a:t>
            </a:r>
            <a:endParaRPr b="1" sz="2300">
              <a:solidFill>
                <a:srgbClr val="FF0000"/>
              </a:solidFill>
              <a:latin typeface="Calibri"/>
              <a:ea typeface="Calibri"/>
              <a:cs typeface="Calibri"/>
              <a:sym typeface="Calibri"/>
            </a:endParaRPr>
          </a:p>
        </p:txBody>
      </p:sp>
      <p:pic>
        <p:nvPicPr>
          <p:cNvPr id="522" name="Google Shape;522;g10fb99450e0_1_54"/>
          <p:cNvPicPr preferRelativeResize="0"/>
          <p:nvPr/>
        </p:nvPicPr>
        <p:blipFill>
          <a:blip r:embed="rId7">
            <a:alphaModFix/>
          </a:blip>
          <a:stretch>
            <a:fillRect/>
          </a:stretch>
        </p:blipFill>
        <p:spPr>
          <a:xfrm>
            <a:off x="326038" y="796300"/>
            <a:ext cx="3168900" cy="2020175"/>
          </a:xfrm>
          <a:prstGeom prst="rect">
            <a:avLst/>
          </a:prstGeom>
          <a:noFill/>
          <a:ln>
            <a:noFill/>
          </a:ln>
        </p:spPr>
      </p:pic>
      <p:sp>
        <p:nvSpPr>
          <p:cNvPr id="523" name="Google Shape;523;g10fb99450e0_1_54"/>
          <p:cNvSpPr/>
          <p:nvPr/>
        </p:nvSpPr>
        <p:spPr>
          <a:xfrm rot="2796">
            <a:off x="3721061" y="527938"/>
            <a:ext cx="737700" cy="6141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g10fb99450e0_1_54"/>
          <p:cNvSpPr/>
          <p:nvPr/>
        </p:nvSpPr>
        <p:spPr>
          <a:xfrm rot="2796">
            <a:off x="3721061" y="1686525"/>
            <a:ext cx="737700" cy="6141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5" name="Google Shape;525;g10fb99450e0_1_54"/>
          <p:cNvPicPr preferRelativeResize="0"/>
          <p:nvPr/>
        </p:nvPicPr>
        <p:blipFill>
          <a:blip r:embed="rId8">
            <a:alphaModFix/>
          </a:blip>
          <a:stretch>
            <a:fillRect/>
          </a:stretch>
        </p:blipFill>
        <p:spPr>
          <a:xfrm>
            <a:off x="4684850" y="378013"/>
            <a:ext cx="830575" cy="830575"/>
          </a:xfrm>
          <a:prstGeom prst="rect">
            <a:avLst/>
          </a:prstGeom>
          <a:noFill/>
          <a:ln>
            <a:noFill/>
          </a:ln>
        </p:spPr>
      </p:pic>
      <p:pic>
        <p:nvPicPr>
          <p:cNvPr id="526" name="Google Shape;526;g10fb99450e0_1_54"/>
          <p:cNvPicPr preferRelativeResize="0"/>
          <p:nvPr/>
        </p:nvPicPr>
        <p:blipFill>
          <a:blip r:embed="rId8">
            <a:alphaModFix/>
          </a:blip>
          <a:stretch>
            <a:fillRect/>
          </a:stretch>
        </p:blipFill>
        <p:spPr>
          <a:xfrm>
            <a:off x="4684850" y="1578300"/>
            <a:ext cx="830575" cy="830575"/>
          </a:xfrm>
          <a:prstGeom prst="rect">
            <a:avLst/>
          </a:prstGeom>
          <a:noFill/>
          <a:ln>
            <a:noFill/>
          </a:ln>
        </p:spPr>
      </p:pic>
      <p:sp>
        <p:nvSpPr>
          <p:cNvPr id="527" name="Google Shape;527;g10fb99450e0_1_54"/>
          <p:cNvSpPr txBox="1"/>
          <p:nvPr/>
        </p:nvSpPr>
        <p:spPr>
          <a:xfrm>
            <a:off x="5691875" y="1724188"/>
            <a:ext cx="2226600" cy="892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300"/>
              <a:buFont typeface="Arial"/>
              <a:buNone/>
            </a:pPr>
            <a:r>
              <a:rPr b="1" lang="en-US" sz="2300">
                <a:latin typeface="Calibri"/>
                <a:ea typeface="Calibri"/>
                <a:cs typeface="Calibri"/>
                <a:sym typeface="Calibri"/>
              </a:rPr>
              <a:t>$18.000</a:t>
            </a:r>
            <a:endParaRPr b="1" sz="2300">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300"/>
              <a:buFont typeface="Arial"/>
              <a:buNone/>
            </a:pPr>
            <a:r>
              <a:rPr b="1" lang="en-US" sz="2300">
                <a:solidFill>
                  <a:srgbClr val="FF0000"/>
                </a:solidFill>
                <a:latin typeface="Calibri"/>
                <a:ea typeface="Calibri"/>
                <a:cs typeface="Calibri"/>
                <a:sym typeface="Calibri"/>
              </a:rPr>
              <a:t>(underpricing??)</a:t>
            </a:r>
            <a:endParaRPr b="1" sz="2300">
              <a:solidFill>
                <a:srgbClr val="FF0000"/>
              </a:solidFill>
              <a:latin typeface="Calibri"/>
              <a:ea typeface="Calibri"/>
              <a:cs typeface="Calibri"/>
              <a:sym typeface="Calibri"/>
            </a:endParaRPr>
          </a:p>
        </p:txBody>
      </p:sp>
      <p:sp>
        <p:nvSpPr>
          <p:cNvPr id="528" name="Google Shape;528;g10fb99450e0_1_54"/>
          <p:cNvSpPr txBox="1"/>
          <p:nvPr/>
        </p:nvSpPr>
        <p:spPr>
          <a:xfrm>
            <a:off x="4520111" y="1100650"/>
            <a:ext cx="1171500" cy="538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300"/>
              <a:buFont typeface="Arial"/>
              <a:buNone/>
            </a:pPr>
            <a:r>
              <a:rPr b="1" lang="en-US" sz="2300">
                <a:latin typeface="Calibri"/>
                <a:ea typeface="Calibri"/>
                <a:cs typeface="Calibri"/>
                <a:sym typeface="Calibri"/>
              </a:rPr>
              <a:t>Staff A</a:t>
            </a:r>
            <a:endParaRPr b="1" i="0" sz="2300" u="none" cap="none" strike="noStrike">
              <a:solidFill>
                <a:srgbClr val="000000"/>
              </a:solidFill>
              <a:latin typeface="Calibri"/>
              <a:ea typeface="Calibri"/>
              <a:cs typeface="Calibri"/>
              <a:sym typeface="Calibri"/>
            </a:endParaRPr>
          </a:p>
        </p:txBody>
      </p:sp>
      <p:sp>
        <p:nvSpPr>
          <p:cNvPr id="529" name="Google Shape;529;g10fb99450e0_1_54"/>
          <p:cNvSpPr txBox="1"/>
          <p:nvPr/>
        </p:nvSpPr>
        <p:spPr>
          <a:xfrm>
            <a:off x="4520150" y="2325000"/>
            <a:ext cx="1171500" cy="538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300"/>
              <a:buFont typeface="Arial"/>
              <a:buNone/>
            </a:pPr>
            <a:r>
              <a:rPr b="1" lang="en-US" sz="2300">
                <a:latin typeface="Calibri"/>
                <a:ea typeface="Calibri"/>
                <a:cs typeface="Calibri"/>
                <a:sym typeface="Calibri"/>
              </a:rPr>
              <a:t>Staff B</a:t>
            </a:r>
            <a:endParaRPr b="1" i="0" sz="2300" u="none" cap="none" strike="noStrike">
              <a:solidFill>
                <a:srgbClr val="000000"/>
              </a:solidFill>
              <a:latin typeface="Calibri"/>
              <a:ea typeface="Calibri"/>
              <a:cs typeface="Calibri"/>
              <a:sym typeface="Calibri"/>
            </a:endParaRPr>
          </a:p>
        </p:txBody>
      </p:sp>
      <p:sp>
        <p:nvSpPr>
          <p:cNvPr id="530" name="Google Shape;530;g10fb99450e0_1_54"/>
          <p:cNvSpPr/>
          <p:nvPr/>
        </p:nvSpPr>
        <p:spPr>
          <a:xfrm>
            <a:off x="7259350" y="2886600"/>
            <a:ext cx="4803900" cy="3815400"/>
          </a:xfrm>
          <a:prstGeom prst="round2DiagRect">
            <a:avLst>
              <a:gd fmla="val 16667" name="adj1"/>
              <a:gd fmla="val 0" name="adj2"/>
            </a:avLst>
          </a:prstGeom>
          <a:solidFill>
            <a:srgbClr val="FFFFFF">
              <a:alpha val="63129"/>
            </a:srgbClr>
          </a:solidFill>
          <a:ln cap="flat" cmpd="sng" w="2857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200">
                <a:latin typeface="Proxima Nova"/>
                <a:ea typeface="Proxima Nova"/>
                <a:cs typeface="Proxima Nova"/>
                <a:sym typeface="Proxima Nova"/>
              </a:rPr>
              <a:t>Penentuan harga berdasarkan model machine learning meningkatkan ketepatan dan transparansi penentuan harga mobil untuk menghindari underpricing dan overpricing sehingga customer mendapatkan harga yang masuk akal dan tidak merasa dicurangi </a:t>
            </a:r>
            <a:endParaRPr b="1" sz="2200">
              <a:latin typeface="Proxima Nova"/>
              <a:ea typeface="Proxima Nova"/>
              <a:cs typeface="Proxima Nova"/>
              <a:sym typeface="Proxima Nova"/>
            </a:endParaRPr>
          </a:p>
        </p:txBody>
      </p:sp>
      <p:pic>
        <p:nvPicPr>
          <p:cNvPr id="531" name="Google Shape;531;g10fb99450e0_1_54"/>
          <p:cNvPicPr preferRelativeResize="0"/>
          <p:nvPr/>
        </p:nvPicPr>
        <p:blipFill>
          <a:blip r:embed="rId9">
            <a:alphaModFix/>
          </a:blip>
          <a:stretch>
            <a:fillRect/>
          </a:stretch>
        </p:blipFill>
        <p:spPr>
          <a:xfrm>
            <a:off x="158250" y="2863800"/>
            <a:ext cx="6809264" cy="3815451"/>
          </a:xfrm>
          <a:prstGeom prst="rect">
            <a:avLst/>
          </a:prstGeom>
          <a:noFill/>
          <a:ln>
            <a:noFill/>
          </a:ln>
        </p:spPr>
      </p:pic>
      <p:pic>
        <p:nvPicPr>
          <p:cNvPr id="532" name="Google Shape;532;g10fb99450e0_1_54"/>
          <p:cNvPicPr preferRelativeResize="0"/>
          <p:nvPr/>
        </p:nvPicPr>
        <p:blipFill>
          <a:blip r:embed="rId10">
            <a:alphaModFix/>
          </a:blip>
          <a:stretch>
            <a:fillRect/>
          </a:stretch>
        </p:blipFill>
        <p:spPr>
          <a:xfrm>
            <a:off x="158250" y="2911925"/>
            <a:ext cx="6809273" cy="3767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2"/>
                                        </p:tgtEl>
                                        <p:attrNameLst>
                                          <p:attrName>style.visibility</p:attrName>
                                        </p:attrNameLst>
                                      </p:cBhvr>
                                      <p:to>
                                        <p:strVal val="visible"/>
                                      </p:to>
                                    </p:set>
                                    <p:animEffect filter="fade" transition="in">
                                      <p:cBhvr>
                                        <p:cTn dur="1000"/>
                                        <p:tgtEl>
                                          <p:spTgt spid="5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pic>
        <p:nvPicPr>
          <p:cNvPr descr="Image result for agile teamwork" id="537" name="Google Shape;537;g10f03c2ec70_0_12"/>
          <p:cNvPicPr preferRelativeResize="0"/>
          <p:nvPr/>
        </p:nvPicPr>
        <p:blipFill rotWithShape="1">
          <a:blip r:embed="rId3">
            <a:alphaModFix/>
          </a:blip>
          <a:srcRect b="15569" l="0" r="0" t="0"/>
          <a:stretch/>
        </p:blipFill>
        <p:spPr>
          <a:xfrm>
            <a:off x="0" y="0"/>
            <a:ext cx="12188140" cy="6857998"/>
          </a:xfrm>
          <a:prstGeom prst="rect">
            <a:avLst/>
          </a:prstGeom>
          <a:noFill/>
          <a:ln>
            <a:noFill/>
          </a:ln>
        </p:spPr>
      </p:pic>
      <p:sp>
        <p:nvSpPr>
          <p:cNvPr id="538" name="Google Shape;538;g10f03c2ec70_0_12"/>
          <p:cNvSpPr/>
          <p:nvPr/>
        </p:nvSpPr>
        <p:spPr>
          <a:xfrm>
            <a:off x="0" y="0"/>
            <a:ext cx="12192000" cy="6858000"/>
          </a:xfrm>
          <a:prstGeom prst="rect">
            <a:avLst/>
          </a:prstGeom>
          <a:solidFill>
            <a:schemeClr val="dk1">
              <a:alpha val="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9" name="Google Shape;539;g10f03c2ec70_0_12"/>
          <p:cNvSpPr/>
          <p:nvPr/>
        </p:nvSpPr>
        <p:spPr>
          <a:xfrm>
            <a:off x="0" y="0"/>
            <a:ext cx="12188100" cy="6858000"/>
          </a:xfrm>
          <a:prstGeom prst="rect">
            <a:avLst/>
          </a:prstGeom>
          <a:solidFill>
            <a:schemeClr val="lt1">
              <a:alpha val="9725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picture containing building&#10;&#10;Description automatically generated" id="540" name="Google Shape;540;g10f03c2ec70_0_12"/>
          <p:cNvPicPr preferRelativeResize="0"/>
          <p:nvPr/>
        </p:nvPicPr>
        <p:blipFill rotWithShape="1">
          <a:blip r:embed="rId4">
            <a:alphaModFix amt="15000"/>
          </a:blip>
          <a:srcRect b="0" l="0" r="0" t="0"/>
          <a:stretch/>
        </p:blipFill>
        <p:spPr>
          <a:xfrm>
            <a:off x="-480932" y="-433239"/>
            <a:ext cx="1268910" cy="1268910"/>
          </a:xfrm>
          <a:prstGeom prst="rect">
            <a:avLst/>
          </a:prstGeom>
          <a:noFill/>
          <a:ln>
            <a:noFill/>
          </a:ln>
        </p:spPr>
      </p:pic>
      <p:pic>
        <p:nvPicPr>
          <p:cNvPr descr="A picture containing drawing&#10;&#10;Description automatically generated" id="541" name="Google Shape;541;g10f03c2ec70_0_12"/>
          <p:cNvPicPr preferRelativeResize="0"/>
          <p:nvPr/>
        </p:nvPicPr>
        <p:blipFill rotWithShape="1">
          <a:blip r:embed="rId5">
            <a:alphaModFix/>
          </a:blip>
          <a:srcRect b="0" l="0" r="0" t="0"/>
          <a:stretch/>
        </p:blipFill>
        <p:spPr>
          <a:xfrm>
            <a:off x="10863470" y="-1"/>
            <a:ext cx="1268910" cy="527648"/>
          </a:xfrm>
          <a:prstGeom prst="rect">
            <a:avLst/>
          </a:prstGeom>
          <a:noFill/>
          <a:ln>
            <a:noFill/>
          </a:ln>
        </p:spPr>
      </p:pic>
      <p:sp>
        <p:nvSpPr>
          <p:cNvPr id="542" name="Google Shape;542;g10f03c2ec70_0_12"/>
          <p:cNvSpPr txBox="1"/>
          <p:nvPr/>
        </p:nvSpPr>
        <p:spPr>
          <a:xfrm>
            <a:off x="1041720" y="1969087"/>
            <a:ext cx="10533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65000"/>
              </a:lnSpc>
              <a:spcBef>
                <a:spcPts val="0"/>
              </a:spcBef>
              <a:spcAft>
                <a:spcPts val="0"/>
              </a:spcAft>
              <a:buClr>
                <a:srgbClr val="000000"/>
              </a:buClr>
              <a:buSzPts val="20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g10f03c2ec70_0_12"/>
          <p:cNvSpPr txBox="1"/>
          <p:nvPr/>
        </p:nvSpPr>
        <p:spPr>
          <a:xfrm>
            <a:off x="1041720" y="680042"/>
            <a:ext cx="103701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lang="en-US" sz="3200">
                <a:solidFill>
                  <a:srgbClr val="0198A3"/>
                </a:solidFill>
                <a:latin typeface="Montserrat"/>
                <a:ea typeface="Montserrat"/>
                <a:cs typeface="Montserrat"/>
                <a:sym typeface="Montserrat"/>
              </a:rPr>
              <a:t>Impact</a:t>
            </a:r>
            <a:endParaRPr b="1" i="0" sz="3200" u="none" cap="none" strike="noStrike">
              <a:solidFill>
                <a:srgbClr val="0198A3"/>
              </a:solidFill>
              <a:latin typeface="Montserrat"/>
              <a:ea typeface="Montserrat"/>
              <a:cs typeface="Montserrat"/>
              <a:sym typeface="Montserrat"/>
            </a:endParaRPr>
          </a:p>
        </p:txBody>
      </p:sp>
      <p:graphicFrame>
        <p:nvGraphicFramePr>
          <p:cNvPr id="544" name="Google Shape;544;g10f03c2ec70_0_12"/>
          <p:cNvGraphicFramePr/>
          <p:nvPr/>
        </p:nvGraphicFramePr>
        <p:xfrm>
          <a:off x="952500" y="1417450"/>
          <a:ext cx="3000000" cy="3000000"/>
        </p:xfrm>
        <a:graphic>
          <a:graphicData uri="http://schemas.openxmlformats.org/drawingml/2006/table">
            <a:tbl>
              <a:tblPr>
                <a:noFill/>
                <a:tableStyleId>{E3E71757-B9B6-41E9-BBFE-6A3C9F48A23D}</a:tableStyleId>
              </a:tblPr>
              <a:tblGrid>
                <a:gridCol w="2050425"/>
                <a:gridCol w="3882700"/>
                <a:gridCol w="4353875"/>
              </a:tblGrid>
              <a:tr h="707575">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198A3">
                        <a:alpha val="67040"/>
                      </a:srgbClr>
                    </a:solidFill>
                  </a:tcPr>
                </a:tc>
                <a:tc>
                  <a:txBody>
                    <a:bodyPr/>
                    <a:lstStyle/>
                    <a:p>
                      <a:pPr indent="0" lvl="0" marL="0" rtl="0" algn="ctr">
                        <a:spcBef>
                          <a:spcPts val="0"/>
                        </a:spcBef>
                        <a:spcAft>
                          <a:spcPts val="0"/>
                        </a:spcAft>
                        <a:buNone/>
                      </a:pPr>
                      <a:r>
                        <a:rPr b="1" lang="en-US" sz="2500">
                          <a:solidFill>
                            <a:srgbClr val="FFFFFF"/>
                          </a:solidFill>
                          <a:latin typeface="Dosis"/>
                          <a:ea typeface="Dosis"/>
                          <a:cs typeface="Dosis"/>
                          <a:sym typeface="Dosis"/>
                        </a:rPr>
                        <a:t>Konvensional</a:t>
                      </a:r>
                      <a:endParaRPr b="1" sz="2500">
                        <a:solidFill>
                          <a:srgbClr val="FFFFFF"/>
                        </a:solidFill>
                        <a:latin typeface="Dosis"/>
                        <a:ea typeface="Dosis"/>
                        <a:cs typeface="Dosis"/>
                        <a:sym typeface="Dosi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198A3">
                        <a:alpha val="67040"/>
                      </a:srgbClr>
                    </a:solidFill>
                  </a:tcPr>
                </a:tc>
                <a:tc>
                  <a:txBody>
                    <a:bodyPr/>
                    <a:lstStyle/>
                    <a:p>
                      <a:pPr indent="0" lvl="0" marL="0" rtl="0" algn="ctr">
                        <a:spcBef>
                          <a:spcPts val="0"/>
                        </a:spcBef>
                        <a:spcAft>
                          <a:spcPts val="0"/>
                        </a:spcAft>
                        <a:buNone/>
                      </a:pPr>
                      <a:r>
                        <a:rPr b="1" lang="en-US" sz="2500">
                          <a:solidFill>
                            <a:srgbClr val="FFFFFF"/>
                          </a:solidFill>
                          <a:latin typeface="Dosis"/>
                          <a:ea typeface="Dosis"/>
                          <a:cs typeface="Dosis"/>
                          <a:sym typeface="Dosis"/>
                        </a:rPr>
                        <a:t>Machine Learning</a:t>
                      </a:r>
                      <a:endParaRPr b="1" sz="2500">
                        <a:solidFill>
                          <a:srgbClr val="FFFFFF"/>
                        </a:solidFill>
                        <a:latin typeface="Dosis"/>
                        <a:ea typeface="Dosis"/>
                        <a:cs typeface="Dosis"/>
                        <a:sym typeface="Dosi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198A3">
                        <a:alpha val="67040"/>
                      </a:srgbClr>
                    </a:solidFill>
                  </a:tcPr>
                </a:tc>
              </a:tr>
              <a:tr h="2189775">
                <a:tc>
                  <a:txBody>
                    <a:bodyPr/>
                    <a:lstStyle/>
                    <a:p>
                      <a:pPr indent="0" lvl="0" marL="0" rtl="0" algn="l">
                        <a:spcBef>
                          <a:spcPts val="0"/>
                        </a:spcBef>
                        <a:spcAft>
                          <a:spcPts val="0"/>
                        </a:spcAft>
                        <a:buNone/>
                      </a:pPr>
                      <a:r>
                        <a:rPr b="1" lang="en-US" sz="2300">
                          <a:solidFill>
                            <a:srgbClr val="FFFFFF"/>
                          </a:solidFill>
                          <a:latin typeface="Dosis"/>
                          <a:ea typeface="Dosis"/>
                          <a:cs typeface="Dosis"/>
                          <a:sym typeface="Dosis"/>
                        </a:rPr>
                        <a:t>Efisiensi Waktu</a:t>
                      </a:r>
                      <a:endParaRPr b="1" sz="2300">
                        <a:solidFill>
                          <a:srgbClr val="FFFFFF"/>
                        </a:solidFill>
                        <a:latin typeface="Dosis"/>
                        <a:ea typeface="Dosis"/>
                        <a:cs typeface="Dosis"/>
                        <a:sym typeface="Dosi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198A3">
                        <a:alpha val="67040"/>
                      </a:srgbClr>
                    </a:solidFill>
                  </a:tcPr>
                </a:tc>
                <a:tc>
                  <a:txBody>
                    <a:bodyPr/>
                    <a:lstStyle/>
                    <a:p>
                      <a:pPr indent="0" lvl="0" marL="0" rtl="0" algn="just">
                        <a:spcBef>
                          <a:spcPts val="0"/>
                        </a:spcBef>
                        <a:spcAft>
                          <a:spcPts val="0"/>
                        </a:spcAft>
                        <a:buNone/>
                      </a:pPr>
                      <a:r>
                        <a:rPr lang="en-US" sz="2300">
                          <a:solidFill>
                            <a:srgbClr val="FFFFFF"/>
                          </a:solidFill>
                          <a:latin typeface="Dosis"/>
                          <a:ea typeface="Dosis"/>
                          <a:cs typeface="Dosis"/>
                          <a:sym typeface="Dosis"/>
                        </a:rPr>
                        <a:t>Pengecekan harga mobil membutuhkan waktu sekitar 20 menit dan hanya dapat dilakukan pada jam kerja (7 jam).</a:t>
                      </a:r>
                      <a:endParaRPr sz="2300">
                        <a:solidFill>
                          <a:srgbClr val="FFFFFF"/>
                        </a:solidFill>
                        <a:latin typeface="Dosis"/>
                        <a:ea typeface="Dosis"/>
                        <a:cs typeface="Dosis"/>
                        <a:sym typeface="Dosis"/>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198A3">
                        <a:alpha val="67040"/>
                      </a:srgbClr>
                    </a:solidFill>
                  </a:tcPr>
                </a:tc>
                <a:tc>
                  <a:txBody>
                    <a:bodyPr/>
                    <a:lstStyle/>
                    <a:p>
                      <a:pPr indent="0" lvl="0" marL="0" rtl="0" algn="just">
                        <a:spcBef>
                          <a:spcPts val="0"/>
                        </a:spcBef>
                        <a:spcAft>
                          <a:spcPts val="0"/>
                        </a:spcAft>
                        <a:buNone/>
                      </a:pPr>
                      <a:r>
                        <a:rPr lang="en-US" sz="2300">
                          <a:solidFill>
                            <a:srgbClr val="FFFFFF"/>
                          </a:solidFill>
                          <a:latin typeface="Dosis"/>
                          <a:ea typeface="Dosis"/>
                          <a:cs typeface="Dosis"/>
                          <a:sym typeface="Dosis"/>
                        </a:rPr>
                        <a:t>Hanya membutuhkan waktu sekitar 2 menit dan dapat dilakukan 24 jam melalui website.</a:t>
                      </a:r>
                      <a:endParaRPr sz="2300">
                        <a:solidFill>
                          <a:srgbClr val="FFFFFF"/>
                        </a:solidFill>
                        <a:latin typeface="Dosis"/>
                        <a:ea typeface="Dosis"/>
                        <a:cs typeface="Dosis"/>
                        <a:sym typeface="Dosis"/>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198A3">
                        <a:alpha val="67040"/>
                      </a:srgbClr>
                    </a:solidFill>
                  </a:tcPr>
                </a:tc>
              </a:tr>
              <a:tr h="2069475">
                <a:tc>
                  <a:txBody>
                    <a:bodyPr/>
                    <a:lstStyle/>
                    <a:p>
                      <a:pPr indent="0" lvl="0" marL="0" rtl="0" algn="l">
                        <a:spcBef>
                          <a:spcPts val="0"/>
                        </a:spcBef>
                        <a:spcAft>
                          <a:spcPts val="0"/>
                        </a:spcAft>
                        <a:buNone/>
                      </a:pPr>
                      <a:r>
                        <a:rPr b="1" lang="en-US" sz="2300">
                          <a:solidFill>
                            <a:srgbClr val="FFFFFF"/>
                          </a:solidFill>
                          <a:latin typeface="Dosis"/>
                          <a:ea typeface="Dosis"/>
                          <a:cs typeface="Dosis"/>
                          <a:sym typeface="Dosis"/>
                        </a:rPr>
                        <a:t>Sales</a:t>
                      </a:r>
                      <a:endParaRPr b="1" sz="2300">
                        <a:solidFill>
                          <a:srgbClr val="FFFFFF"/>
                        </a:solidFill>
                        <a:latin typeface="Dosis"/>
                        <a:ea typeface="Dosis"/>
                        <a:cs typeface="Dosis"/>
                        <a:sym typeface="Dosi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198A3">
                        <a:alpha val="67040"/>
                      </a:srgbClr>
                    </a:solidFill>
                  </a:tcPr>
                </a:tc>
                <a:tc>
                  <a:txBody>
                    <a:bodyPr/>
                    <a:lstStyle/>
                    <a:p>
                      <a:pPr indent="0" lvl="0" marL="0" rtl="0" algn="just">
                        <a:spcBef>
                          <a:spcPts val="0"/>
                        </a:spcBef>
                        <a:spcAft>
                          <a:spcPts val="0"/>
                        </a:spcAft>
                        <a:buNone/>
                      </a:pPr>
                      <a:r>
                        <a:rPr lang="en-US" sz="2300">
                          <a:solidFill>
                            <a:srgbClr val="FFFFFF"/>
                          </a:solidFill>
                          <a:latin typeface="Dosis"/>
                          <a:ea typeface="Dosis"/>
                          <a:cs typeface="Dosis"/>
                          <a:sym typeface="Dosis"/>
                        </a:rPr>
                        <a:t>Hanya mampu menyelesaikan 105 dari total 140 pengajuan dalam waktu 7 jam kerja.</a:t>
                      </a:r>
                      <a:endParaRPr sz="2300">
                        <a:solidFill>
                          <a:srgbClr val="FFFFFF"/>
                        </a:solidFill>
                        <a:latin typeface="Dosis"/>
                        <a:ea typeface="Dosis"/>
                        <a:cs typeface="Dosis"/>
                        <a:sym typeface="Dosis"/>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198A3">
                        <a:alpha val="67040"/>
                      </a:srgbClr>
                    </a:solidFill>
                  </a:tcPr>
                </a:tc>
                <a:tc>
                  <a:txBody>
                    <a:bodyPr/>
                    <a:lstStyle/>
                    <a:p>
                      <a:pPr indent="0" lvl="0" marL="0" rtl="0" algn="just">
                        <a:spcBef>
                          <a:spcPts val="0"/>
                        </a:spcBef>
                        <a:spcAft>
                          <a:spcPts val="0"/>
                        </a:spcAft>
                        <a:buNone/>
                      </a:pPr>
                      <a:r>
                        <a:rPr lang="en-US" sz="2300">
                          <a:solidFill>
                            <a:srgbClr val="FFFFFF"/>
                          </a:solidFill>
                          <a:latin typeface="Dosis"/>
                          <a:ea typeface="Dosis"/>
                          <a:cs typeface="Dosis"/>
                          <a:sym typeface="Dosis"/>
                          <a:extLst>
                            <a:ext uri="http://customooxmlschemas.google.com/">
                              <go:slidesCustomData xmlns:go="http://customooxmlschemas.google.com/" textRoundtripDataId="6"/>
                            </a:ext>
                          </a:extLst>
                        </a:rPr>
                        <a:t>Mampu menyelesaikan 140 pengajuan dalam 4 jam 40 menit </a:t>
                      </a:r>
                      <a:r>
                        <a:rPr lang="en-US" sz="2300">
                          <a:solidFill>
                            <a:srgbClr val="FFFFFF"/>
                          </a:solidFill>
                          <a:latin typeface="Dosis"/>
                          <a:ea typeface="Dosis"/>
                          <a:cs typeface="Dosis"/>
                          <a:sym typeface="Dosis"/>
                        </a:rPr>
                        <a:t>atau mampu menyelesaikan 210 pengajuan dalam waktu jam kerja</a:t>
                      </a:r>
                      <a:endParaRPr sz="2300">
                        <a:solidFill>
                          <a:srgbClr val="FFFFFF"/>
                        </a:solidFill>
                        <a:latin typeface="Dosis"/>
                        <a:ea typeface="Dosis"/>
                        <a:cs typeface="Dosis"/>
                        <a:sym typeface="Dosis"/>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198A3">
                        <a:alpha val="67040"/>
                      </a:srgbClr>
                    </a:solidFill>
                  </a:tcPr>
                </a:tc>
              </a:tr>
            </a:tbl>
          </a:graphicData>
        </a:graphic>
      </p:graphicFrame>
      <p:pic>
        <p:nvPicPr>
          <p:cNvPr id="545" name="Google Shape;545;g10f03c2ec70_0_12"/>
          <p:cNvPicPr preferRelativeResize="0"/>
          <p:nvPr/>
        </p:nvPicPr>
        <p:blipFill>
          <a:blip r:embed="rId6">
            <a:alphaModFix/>
          </a:blip>
          <a:stretch>
            <a:fillRect/>
          </a:stretch>
        </p:blipFill>
        <p:spPr>
          <a:xfrm>
            <a:off x="1269600" y="5036850"/>
            <a:ext cx="1268900" cy="1268900"/>
          </a:xfrm>
          <a:prstGeom prst="rect">
            <a:avLst/>
          </a:prstGeom>
          <a:noFill/>
          <a:ln>
            <a:noFill/>
          </a:ln>
        </p:spPr>
      </p:pic>
      <p:pic>
        <p:nvPicPr>
          <p:cNvPr id="546" name="Google Shape;546;g10f03c2ec70_0_12"/>
          <p:cNvPicPr preferRelativeResize="0"/>
          <p:nvPr/>
        </p:nvPicPr>
        <p:blipFill>
          <a:blip r:embed="rId7">
            <a:alphaModFix/>
          </a:blip>
          <a:stretch>
            <a:fillRect/>
          </a:stretch>
        </p:blipFill>
        <p:spPr>
          <a:xfrm>
            <a:off x="1164075" y="2641799"/>
            <a:ext cx="1632355" cy="15231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descr="Image result for agile teamwork" id="125" name="Google Shape;125;g10e866f10b8_0_7"/>
          <p:cNvPicPr preferRelativeResize="0"/>
          <p:nvPr/>
        </p:nvPicPr>
        <p:blipFill rotWithShape="1">
          <a:blip r:embed="rId3">
            <a:alphaModFix/>
          </a:blip>
          <a:srcRect b="15569" l="0" r="0" t="0"/>
          <a:stretch/>
        </p:blipFill>
        <p:spPr>
          <a:xfrm>
            <a:off x="0" y="0"/>
            <a:ext cx="12188140" cy="6857998"/>
          </a:xfrm>
          <a:prstGeom prst="rect">
            <a:avLst/>
          </a:prstGeom>
          <a:noFill/>
          <a:ln>
            <a:noFill/>
          </a:ln>
        </p:spPr>
      </p:pic>
      <p:sp>
        <p:nvSpPr>
          <p:cNvPr id="126" name="Google Shape;126;g10e866f10b8_0_7"/>
          <p:cNvSpPr/>
          <p:nvPr/>
        </p:nvSpPr>
        <p:spPr>
          <a:xfrm>
            <a:off x="0" y="0"/>
            <a:ext cx="12192000" cy="6858000"/>
          </a:xfrm>
          <a:prstGeom prst="rect">
            <a:avLst/>
          </a:prstGeom>
          <a:solidFill>
            <a:schemeClr val="dk1">
              <a:alpha val="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7" name="Google Shape;127;g10e866f10b8_0_7"/>
          <p:cNvSpPr/>
          <p:nvPr/>
        </p:nvSpPr>
        <p:spPr>
          <a:xfrm>
            <a:off x="0" y="0"/>
            <a:ext cx="12188100" cy="6858000"/>
          </a:xfrm>
          <a:prstGeom prst="rect">
            <a:avLst/>
          </a:prstGeom>
          <a:solidFill>
            <a:schemeClr val="lt1">
              <a:alpha val="9725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close up of a logo&#10;&#10;Description automatically generated" id="128" name="Google Shape;128;g10e866f10b8_0_7"/>
          <p:cNvPicPr preferRelativeResize="0"/>
          <p:nvPr/>
        </p:nvPicPr>
        <p:blipFill rotWithShape="1">
          <a:blip r:embed="rId4">
            <a:alphaModFix amt="71000"/>
          </a:blip>
          <a:srcRect b="0" l="0" r="0" t="0"/>
          <a:stretch/>
        </p:blipFill>
        <p:spPr>
          <a:xfrm>
            <a:off x="-13753" y="696642"/>
            <a:ext cx="12192000" cy="5080000"/>
          </a:xfrm>
          <a:prstGeom prst="rect">
            <a:avLst/>
          </a:prstGeom>
          <a:noFill/>
          <a:ln>
            <a:noFill/>
          </a:ln>
        </p:spPr>
      </p:pic>
      <p:pic>
        <p:nvPicPr>
          <p:cNvPr descr="A picture containing building&#10;&#10;Description automatically generated" id="129" name="Google Shape;129;g10e866f10b8_0_7"/>
          <p:cNvPicPr preferRelativeResize="0"/>
          <p:nvPr/>
        </p:nvPicPr>
        <p:blipFill rotWithShape="1">
          <a:blip r:embed="rId5">
            <a:alphaModFix amt="15000"/>
          </a:blip>
          <a:srcRect b="0" l="0" r="0" t="0"/>
          <a:stretch/>
        </p:blipFill>
        <p:spPr>
          <a:xfrm>
            <a:off x="-480932" y="-433239"/>
            <a:ext cx="1268910" cy="1268910"/>
          </a:xfrm>
          <a:prstGeom prst="rect">
            <a:avLst/>
          </a:prstGeom>
          <a:noFill/>
          <a:ln>
            <a:noFill/>
          </a:ln>
        </p:spPr>
      </p:pic>
      <p:pic>
        <p:nvPicPr>
          <p:cNvPr descr="A picture containing drawing&#10;&#10;Description automatically generated" id="130" name="Google Shape;130;g10e866f10b8_0_7"/>
          <p:cNvPicPr preferRelativeResize="0"/>
          <p:nvPr/>
        </p:nvPicPr>
        <p:blipFill rotWithShape="1">
          <a:blip r:embed="rId6">
            <a:alphaModFix/>
          </a:blip>
          <a:srcRect b="0" l="0" r="0" t="0"/>
          <a:stretch/>
        </p:blipFill>
        <p:spPr>
          <a:xfrm>
            <a:off x="10863470" y="-1"/>
            <a:ext cx="1268910" cy="527648"/>
          </a:xfrm>
          <a:prstGeom prst="rect">
            <a:avLst/>
          </a:prstGeom>
          <a:noFill/>
          <a:ln>
            <a:noFill/>
          </a:ln>
        </p:spPr>
      </p:pic>
      <p:sp>
        <p:nvSpPr>
          <p:cNvPr id="131" name="Google Shape;131;g10e866f10b8_0_7"/>
          <p:cNvSpPr txBox="1"/>
          <p:nvPr/>
        </p:nvSpPr>
        <p:spPr>
          <a:xfrm>
            <a:off x="1041725" y="1556350"/>
            <a:ext cx="10533000" cy="3835800"/>
          </a:xfrm>
          <a:prstGeom prst="rect">
            <a:avLst/>
          </a:prstGeom>
          <a:noFill/>
          <a:ln>
            <a:noFill/>
          </a:ln>
        </p:spPr>
        <p:txBody>
          <a:bodyPr anchorCtr="0" anchor="t" bIns="45700" lIns="91425" spcFirstLastPara="1" rIns="91425" wrap="square" tIns="45700">
            <a:spAutoFit/>
          </a:bodyPr>
          <a:lstStyle/>
          <a:p>
            <a:pPr indent="-431800" lvl="0" marL="457200" marR="0" rtl="0" algn="l">
              <a:lnSpc>
                <a:spcPct val="165000"/>
              </a:lnSpc>
              <a:spcBef>
                <a:spcPts val="0"/>
              </a:spcBef>
              <a:spcAft>
                <a:spcPts val="0"/>
              </a:spcAft>
              <a:buClr>
                <a:srgbClr val="0198A3"/>
              </a:buClr>
              <a:buSzPts val="3200"/>
              <a:buFont typeface="Montserrat"/>
              <a:buAutoNum type="arabicPeriod"/>
            </a:pPr>
            <a:r>
              <a:rPr lang="en-US" sz="2700">
                <a:solidFill>
                  <a:schemeClr val="dk1"/>
                </a:solidFill>
                <a:latin typeface="Dosis"/>
                <a:ea typeface="Dosis"/>
                <a:cs typeface="Dosis"/>
                <a:sym typeface="Dosis"/>
              </a:rPr>
              <a:t>Problem Statement</a:t>
            </a:r>
            <a:endParaRPr sz="2700">
              <a:solidFill>
                <a:schemeClr val="dk1"/>
              </a:solidFill>
              <a:latin typeface="Dosis"/>
              <a:ea typeface="Dosis"/>
              <a:cs typeface="Dosis"/>
              <a:sym typeface="Dosis"/>
            </a:endParaRPr>
          </a:p>
          <a:p>
            <a:pPr indent="-431800" lvl="0" marL="457200" marR="0" rtl="0" algn="l">
              <a:lnSpc>
                <a:spcPct val="165000"/>
              </a:lnSpc>
              <a:spcBef>
                <a:spcPts val="0"/>
              </a:spcBef>
              <a:spcAft>
                <a:spcPts val="0"/>
              </a:spcAft>
              <a:buClr>
                <a:srgbClr val="0198A3"/>
              </a:buClr>
              <a:buSzPts val="3200"/>
              <a:buFont typeface="Montserrat"/>
              <a:buAutoNum type="arabicPeriod"/>
            </a:pPr>
            <a:r>
              <a:rPr lang="en-US" sz="2700">
                <a:solidFill>
                  <a:schemeClr val="dk1"/>
                </a:solidFill>
                <a:latin typeface="Dosis"/>
                <a:ea typeface="Dosis"/>
                <a:cs typeface="Dosis"/>
                <a:sym typeface="Dosis"/>
              </a:rPr>
              <a:t>Insights</a:t>
            </a:r>
            <a:endParaRPr sz="2700">
              <a:solidFill>
                <a:schemeClr val="dk1"/>
              </a:solidFill>
              <a:latin typeface="Dosis"/>
              <a:ea typeface="Dosis"/>
              <a:cs typeface="Dosis"/>
              <a:sym typeface="Dosis"/>
            </a:endParaRPr>
          </a:p>
          <a:p>
            <a:pPr indent="-431800" lvl="0" marL="457200" rtl="0" algn="l">
              <a:lnSpc>
                <a:spcPct val="165000"/>
              </a:lnSpc>
              <a:spcBef>
                <a:spcPts val="0"/>
              </a:spcBef>
              <a:spcAft>
                <a:spcPts val="0"/>
              </a:spcAft>
              <a:buClr>
                <a:srgbClr val="0198A3"/>
              </a:buClr>
              <a:buSzPts val="3200"/>
              <a:buFont typeface="Montserrat"/>
              <a:buAutoNum type="arabicPeriod"/>
            </a:pPr>
            <a:r>
              <a:rPr lang="en-US" sz="2700">
                <a:solidFill>
                  <a:schemeClr val="dk1"/>
                </a:solidFill>
                <a:latin typeface="Dosis"/>
                <a:ea typeface="Dosis"/>
                <a:cs typeface="Dosis"/>
                <a:sym typeface="Dosis"/>
              </a:rPr>
              <a:t>Data Pre-processing</a:t>
            </a:r>
            <a:endParaRPr sz="2700">
              <a:solidFill>
                <a:schemeClr val="dk1"/>
              </a:solidFill>
              <a:latin typeface="Dosis"/>
              <a:ea typeface="Dosis"/>
              <a:cs typeface="Dosis"/>
              <a:sym typeface="Dosis"/>
            </a:endParaRPr>
          </a:p>
          <a:p>
            <a:pPr indent="-431800" lvl="0" marL="457200" rtl="0" algn="l">
              <a:lnSpc>
                <a:spcPct val="165000"/>
              </a:lnSpc>
              <a:spcBef>
                <a:spcPts val="0"/>
              </a:spcBef>
              <a:spcAft>
                <a:spcPts val="0"/>
              </a:spcAft>
              <a:buClr>
                <a:srgbClr val="0198A3"/>
              </a:buClr>
              <a:buSzPts val="3200"/>
              <a:buFont typeface="Montserrat"/>
              <a:buAutoNum type="arabicPeriod"/>
            </a:pPr>
            <a:r>
              <a:rPr lang="en-US" sz="2700">
                <a:solidFill>
                  <a:schemeClr val="dk1"/>
                </a:solidFill>
                <a:latin typeface="Dosis"/>
                <a:ea typeface="Dosis"/>
                <a:cs typeface="Dosis"/>
                <a:sym typeface="Dosis"/>
              </a:rPr>
              <a:t>Modelling</a:t>
            </a:r>
            <a:endParaRPr sz="2700">
              <a:solidFill>
                <a:schemeClr val="dk1"/>
              </a:solidFill>
              <a:latin typeface="Dosis"/>
              <a:ea typeface="Dosis"/>
              <a:cs typeface="Dosis"/>
              <a:sym typeface="Dosis"/>
            </a:endParaRPr>
          </a:p>
          <a:p>
            <a:pPr indent="-431800" lvl="0" marL="457200" rtl="0" algn="l">
              <a:lnSpc>
                <a:spcPct val="165000"/>
              </a:lnSpc>
              <a:spcBef>
                <a:spcPts val="0"/>
              </a:spcBef>
              <a:spcAft>
                <a:spcPts val="0"/>
              </a:spcAft>
              <a:buClr>
                <a:srgbClr val="0198A3"/>
              </a:buClr>
              <a:buSzPts val="3200"/>
              <a:buFont typeface="Montserrat"/>
              <a:buAutoNum type="arabicPeriod"/>
            </a:pPr>
            <a:r>
              <a:rPr lang="en-US" sz="2700">
                <a:solidFill>
                  <a:schemeClr val="dk1"/>
                </a:solidFill>
                <a:latin typeface="Dosis"/>
                <a:ea typeface="Dosis"/>
                <a:cs typeface="Dosis"/>
                <a:sym typeface="Dosis"/>
              </a:rPr>
              <a:t>Recommendation &amp; Impact</a:t>
            </a:r>
            <a:endParaRPr sz="2700">
              <a:solidFill>
                <a:schemeClr val="dk1"/>
              </a:solidFill>
              <a:latin typeface="Dosis"/>
              <a:ea typeface="Dosis"/>
              <a:cs typeface="Dosis"/>
              <a:sym typeface="Dosis"/>
            </a:endParaRPr>
          </a:p>
        </p:txBody>
      </p:sp>
      <p:sp>
        <p:nvSpPr>
          <p:cNvPr id="132" name="Google Shape;132;g10e866f10b8_0_7"/>
          <p:cNvSpPr txBox="1"/>
          <p:nvPr/>
        </p:nvSpPr>
        <p:spPr>
          <a:xfrm>
            <a:off x="1041720" y="696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lang="en-US" sz="3200">
                <a:solidFill>
                  <a:srgbClr val="0198A3"/>
                </a:solidFill>
                <a:latin typeface="Montserrat"/>
                <a:ea typeface="Montserrat"/>
                <a:cs typeface="Montserrat"/>
                <a:sym typeface="Montserrat"/>
              </a:rPr>
              <a:t>Table of Content</a:t>
            </a:r>
            <a:endParaRPr b="1" i="0" sz="3200" u="none" cap="none" strike="noStrike">
              <a:solidFill>
                <a:srgbClr val="0198A3"/>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pic>
        <p:nvPicPr>
          <p:cNvPr descr="Image result for agile teamwork" id="551" name="Google Shape;551;g10f4b361461_1_9"/>
          <p:cNvPicPr preferRelativeResize="0"/>
          <p:nvPr/>
        </p:nvPicPr>
        <p:blipFill rotWithShape="1">
          <a:blip r:embed="rId3">
            <a:alphaModFix/>
          </a:blip>
          <a:srcRect b="15569" l="0" r="0" t="0"/>
          <a:stretch/>
        </p:blipFill>
        <p:spPr>
          <a:xfrm>
            <a:off x="0" y="0"/>
            <a:ext cx="12188140" cy="6857998"/>
          </a:xfrm>
          <a:prstGeom prst="rect">
            <a:avLst/>
          </a:prstGeom>
          <a:noFill/>
          <a:ln>
            <a:noFill/>
          </a:ln>
        </p:spPr>
      </p:pic>
      <p:sp>
        <p:nvSpPr>
          <p:cNvPr id="552" name="Google Shape;552;g10f4b361461_1_9"/>
          <p:cNvSpPr/>
          <p:nvPr/>
        </p:nvSpPr>
        <p:spPr>
          <a:xfrm>
            <a:off x="0" y="0"/>
            <a:ext cx="12192000" cy="6858000"/>
          </a:xfrm>
          <a:prstGeom prst="rect">
            <a:avLst/>
          </a:prstGeom>
          <a:solidFill>
            <a:schemeClr val="dk1">
              <a:alpha val="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3" name="Google Shape;553;g10f4b361461_1_9"/>
          <p:cNvSpPr/>
          <p:nvPr/>
        </p:nvSpPr>
        <p:spPr>
          <a:xfrm>
            <a:off x="0" y="0"/>
            <a:ext cx="12188100" cy="6858000"/>
          </a:xfrm>
          <a:prstGeom prst="rect">
            <a:avLst/>
          </a:prstGeom>
          <a:solidFill>
            <a:schemeClr val="lt1">
              <a:alpha val="9725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pic>
        <p:nvPicPr>
          <p:cNvPr descr="A picture containing building&#10;&#10;Description automatically generated" id="554" name="Google Shape;554;g10f4b361461_1_9"/>
          <p:cNvPicPr preferRelativeResize="0"/>
          <p:nvPr/>
        </p:nvPicPr>
        <p:blipFill rotWithShape="1">
          <a:blip r:embed="rId4">
            <a:alphaModFix amt="15000"/>
          </a:blip>
          <a:srcRect b="0" l="0" r="0" t="0"/>
          <a:stretch/>
        </p:blipFill>
        <p:spPr>
          <a:xfrm>
            <a:off x="-480932" y="-433239"/>
            <a:ext cx="1268910" cy="1268910"/>
          </a:xfrm>
          <a:prstGeom prst="rect">
            <a:avLst/>
          </a:prstGeom>
          <a:noFill/>
          <a:ln>
            <a:noFill/>
          </a:ln>
        </p:spPr>
      </p:pic>
      <p:pic>
        <p:nvPicPr>
          <p:cNvPr descr="A picture containing drawing&#10;&#10;Description automatically generated" id="555" name="Google Shape;555;g10f4b361461_1_9"/>
          <p:cNvPicPr preferRelativeResize="0"/>
          <p:nvPr/>
        </p:nvPicPr>
        <p:blipFill rotWithShape="1">
          <a:blip r:embed="rId5">
            <a:alphaModFix/>
          </a:blip>
          <a:srcRect b="0" l="0" r="0" t="0"/>
          <a:stretch/>
        </p:blipFill>
        <p:spPr>
          <a:xfrm>
            <a:off x="10863470" y="-1"/>
            <a:ext cx="1268910" cy="527648"/>
          </a:xfrm>
          <a:prstGeom prst="rect">
            <a:avLst/>
          </a:prstGeom>
          <a:noFill/>
          <a:ln>
            <a:noFill/>
          </a:ln>
        </p:spPr>
      </p:pic>
      <p:sp>
        <p:nvSpPr>
          <p:cNvPr id="556" name="Google Shape;556;g10f4b361461_1_9"/>
          <p:cNvSpPr txBox="1"/>
          <p:nvPr/>
        </p:nvSpPr>
        <p:spPr>
          <a:xfrm>
            <a:off x="1041720" y="1969087"/>
            <a:ext cx="10533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65000"/>
              </a:lnSpc>
              <a:spcBef>
                <a:spcPts val="0"/>
              </a:spcBef>
              <a:spcAft>
                <a:spcPts val="0"/>
              </a:spcAft>
              <a:buClr>
                <a:srgbClr val="000000"/>
              </a:buClr>
              <a:buSzPts val="20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g10f4b361461_1_9"/>
          <p:cNvSpPr txBox="1"/>
          <p:nvPr/>
        </p:nvSpPr>
        <p:spPr>
          <a:xfrm>
            <a:off x="1041720" y="250667"/>
            <a:ext cx="103701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lang="en-US" sz="3200">
                <a:solidFill>
                  <a:srgbClr val="0198A3"/>
                </a:solidFill>
                <a:latin typeface="Montserrat"/>
                <a:ea typeface="Montserrat"/>
                <a:cs typeface="Montserrat"/>
                <a:sym typeface="Montserrat"/>
              </a:rPr>
              <a:t>Impact</a:t>
            </a:r>
            <a:endParaRPr b="1" i="0" sz="3200" u="none" cap="none" strike="noStrike">
              <a:solidFill>
                <a:srgbClr val="0198A3"/>
              </a:solidFill>
              <a:latin typeface="Montserrat"/>
              <a:ea typeface="Montserrat"/>
              <a:cs typeface="Montserrat"/>
              <a:sym typeface="Montserrat"/>
            </a:endParaRPr>
          </a:p>
        </p:txBody>
      </p:sp>
      <p:graphicFrame>
        <p:nvGraphicFramePr>
          <p:cNvPr id="558" name="Google Shape;558;g10f4b361461_1_9"/>
          <p:cNvGraphicFramePr/>
          <p:nvPr/>
        </p:nvGraphicFramePr>
        <p:xfrm>
          <a:off x="523875" y="1251675"/>
          <a:ext cx="3000000" cy="3000000"/>
        </p:xfrm>
        <a:graphic>
          <a:graphicData uri="http://schemas.openxmlformats.org/drawingml/2006/table">
            <a:tbl>
              <a:tblPr>
                <a:noFill/>
                <a:tableStyleId>{20486D23-BFC0-41FA-A4EF-2878245633F8}</a:tableStyleId>
              </a:tblPr>
              <a:tblGrid>
                <a:gridCol w="1219200"/>
                <a:gridCol w="1209675"/>
                <a:gridCol w="1390650"/>
                <a:gridCol w="1352550"/>
                <a:gridCol w="1990725"/>
                <a:gridCol w="1990725"/>
                <a:gridCol w="1990725"/>
              </a:tblGrid>
              <a:tr h="733425">
                <a:tc>
                  <a:txBody>
                    <a:bodyPr/>
                    <a:lstStyle/>
                    <a:p>
                      <a:pPr indent="0" lvl="0" marL="0" rtl="0" algn="l">
                        <a:spcBef>
                          <a:spcPts val="0"/>
                        </a:spcBef>
                        <a:spcAft>
                          <a:spcPts val="0"/>
                        </a:spcAft>
                        <a:buNone/>
                      </a:pPr>
                      <a:r>
                        <a:rPr b="1" lang="en-US" sz="1900">
                          <a:latin typeface="Dosis"/>
                          <a:ea typeface="Dosis"/>
                          <a:cs typeface="Dosis"/>
                          <a:sym typeface="Dosis"/>
                        </a:rPr>
                        <a:t>Make</a:t>
                      </a:r>
                      <a:endParaRPr b="1" sz="1900">
                        <a:latin typeface="Dosis"/>
                        <a:ea typeface="Dosis"/>
                        <a:cs typeface="Dosis"/>
                        <a:sym typeface="Dosis"/>
                      </a:endParaRPr>
                    </a:p>
                  </a:txBody>
                  <a:tcPr marT="91425" marB="91425" marR="91425" marL="91425">
                    <a:lnB cap="flat" cmpd="sng" w="9525">
                      <a:solidFill>
                        <a:srgbClr val="0198A3"/>
                      </a:solidFill>
                      <a:prstDash val="solid"/>
                      <a:round/>
                      <a:headEnd len="sm" w="sm" type="none"/>
                      <a:tailEnd len="sm" w="sm" type="none"/>
                    </a:lnB>
                    <a:solidFill>
                      <a:srgbClr val="0198A3"/>
                    </a:solidFill>
                  </a:tcPr>
                </a:tc>
                <a:tc>
                  <a:txBody>
                    <a:bodyPr/>
                    <a:lstStyle/>
                    <a:p>
                      <a:pPr indent="0" lvl="0" marL="0" rtl="0" algn="l">
                        <a:spcBef>
                          <a:spcPts val="0"/>
                        </a:spcBef>
                        <a:spcAft>
                          <a:spcPts val="0"/>
                        </a:spcAft>
                        <a:buNone/>
                      </a:pPr>
                      <a:r>
                        <a:rPr b="1" lang="en-US" sz="1900">
                          <a:latin typeface="Dosis"/>
                          <a:ea typeface="Dosis"/>
                          <a:cs typeface="Dosis"/>
                          <a:sym typeface="Dosis"/>
                        </a:rPr>
                        <a:t>Model</a:t>
                      </a:r>
                      <a:endParaRPr b="1" sz="1900">
                        <a:latin typeface="Dosis"/>
                        <a:ea typeface="Dosis"/>
                        <a:cs typeface="Dosis"/>
                        <a:sym typeface="Dosis"/>
                      </a:endParaRPr>
                    </a:p>
                  </a:txBody>
                  <a:tcPr marT="91425" marB="91425" marR="91425" marL="91425">
                    <a:lnB cap="flat" cmpd="sng" w="9525">
                      <a:solidFill>
                        <a:srgbClr val="0198A3"/>
                      </a:solidFill>
                      <a:prstDash val="solid"/>
                      <a:round/>
                      <a:headEnd len="sm" w="sm" type="none"/>
                      <a:tailEnd len="sm" w="sm" type="none"/>
                    </a:lnB>
                    <a:solidFill>
                      <a:srgbClr val="0198A3"/>
                    </a:solidFill>
                  </a:tcPr>
                </a:tc>
                <a:tc>
                  <a:txBody>
                    <a:bodyPr/>
                    <a:lstStyle/>
                    <a:p>
                      <a:pPr indent="0" lvl="0" marL="0" rtl="0" algn="l">
                        <a:spcBef>
                          <a:spcPts val="0"/>
                        </a:spcBef>
                        <a:spcAft>
                          <a:spcPts val="0"/>
                        </a:spcAft>
                        <a:buNone/>
                      </a:pPr>
                      <a:r>
                        <a:rPr b="1" lang="en-US" sz="1900">
                          <a:latin typeface="Dosis"/>
                          <a:ea typeface="Dosis"/>
                          <a:cs typeface="Dosis"/>
                          <a:sym typeface="Dosis"/>
                        </a:rPr>
                        <a:t>Body</a:t>
                      </a:r>
                      <a:endParaRPr b="1" sz="1900">
                        <a:latin typeface="Dosis"/>
                        <a:ea typeface="Dosis"/>
                        <a:cs typeface="Dosis"/>
                        <a:sym typeface="Dosis"/>
                      </a:endParaRPr>
                    </a:p>
                  </a:txBody>
                  <a:tcPr marT="91425" marB="91425" marR="91425" marL="91425">
                    <a:lnB cap="flat" cmpd="sng" w="9525">
                      <a:solidFill>
                        <a:srgbClr val="0198A3"/>
                      </a:solidFill>
                      <a:prstDash val="solid"/>
                      <a:round/>
                      <a:headEnd len="sm" w="sm" type="none"/>
                      <a:tailEnd len="sm" w="sm" type="none"/>
                    </a:lnB>
                    <a:solidFill>
                      <a:srgbClr val="0198A3"/>
                    </a:solidFill>
                  </a:tcPr>
                </a:tc>
                <a:tc>
                  <a:txBody>
                    <a:bodyPr/>
                    <a:lstStyle/>
                    <a:p>
                      <a:pPr indent="0" lvl="0" marL="0" rtl="0" algn="l">
                        <a:spcBef>
                          <a:spcPts val="0"/>
                        </a:spcBef>
                        <a:spcAft>
                          <a:spcPts val="0"/>
                        </a:spcAft>
                        <a:buNone/>
                      </a:pPr>
                      <a:r>
                        <a:rPr b="1" lang="en-US" sz="1900">
                          <a:latin typeface="Dosis"/>
                          <a:ea typeface="Dosis"/>
                          <a:cs typeface="Dosis"/>
                          <a:sym typeface="Dosis"/>
                        </a:rPr>
                        <a:t>Color</a:t>
                      </a:r>
                      <a:endParaRPr b="1" sz="1900">
                        <a:latin typeface="Dosis"/>
                        <a:ea typeface="Dosis"/>
                        <a:cs typeface="Dosis"/>
                        <a:sym typeface="Dosis"/>
                      </a:endParaRPr>
                    </a:p>
                  </a:txBody>
                  <a:tcPr marT="91425" marB="91425" marR="91425" marL="91425">
                    <a:lnB cap="flat" cmpd="sng" w="9525">
                      <a:solidFill>
                        <a:srgbClr val="0198A3"/>
                      </a:solidFill>
                      <a:prstDash val="solid"/>
                      <a:round/>
                      <a:headEnd len="sm" w="sm" type="none"/>
                      <a:tailEnd len="sm" w="sm" type="none"/>
                    </a:lnB>
                    <a:solidFill>
                      <a:srgbClr val="0198A3"/>
                    </a:solidFill>
                  </a:tcPr>
                </a:tc>
                <a:tc>
                  <a:txBody>
                    <a:bodyPr/>
                    <a:lstStyle/>
                    <a:p>
                      <a:pPr indent="0" lvl="0" marL="0" rtl="0" algn="l">
                        <a:spcBef>
                          <a:spcPts val="0"/>
                        </a:spcBef>
                        <a:spcAft>
                          <a:spcPts val="0"/>
                        </a:spcAft>
                        <a:buNone/>
                      </a:pPr>
                      <a:r>
                        <a:rPr b="1" lang="en-US" sz="1900">
                          <a:latin typeface="Dosis"/>
                          <a:ea typeface="Dosis"/>
                          <a:cs typeface="Dosis"/>
                          <a:sym typeface="Dosis"/>
                        </a:rPr>
                        <a:t>Selling Price (Target)</a:t>
                      </a:r>
                      <a:endParaRPr b="1" sz="1900">
                        <a:latin typeface="Dosis"/>
                        <a:ea typeface="Dosis"/>
                        <a:cs typeface="Dosis"/>
                        <a:sym typeface="Dosis"/>
                      </a:endParaRPr>
                    </a:p>
                  </a:txBody>
                  <a:tcPr marT="91425" marB="91425" marR="91425" marL="91425">
                    <a:lnB cap="flat" cmpd="sng" w="9525">
                      <a:solidFill>
                        <a:srgbClr val="0198A3"/>
                      </a:solidFill>
                      <a:prstDash val="solid"/>
                      <a:round/>
                      <a:headEnd len="sm" w="sm" type="none"/>
                      <a:tailEnd len="sm" w="sm" type="none"/>
                    </a:lnB>
                    <a:solidFill>
                      <a:srgbClr val="0198A3"/>
                    </a:solidFill>
                  </a:tcPr>
                </a:tc>
                <a:tc>
                  <a:txBody>
                    <a:bodyPr/>
                    <a:lstStyle/>
                    <a:p>
                      <a:pPr indent="0" lvl="0" marL="0" rtl="0" algn="l">
                        <a:spcBef>
                          <a:spcPts val="0"/>
                        </a:spcBef>
                        <a:spcAft>
                          <a:spcPts val="0"/>
                        </a:spcAft>
                        <a:buNone/>
                      </a:pPr>
                      <a:r>
                        <a:rPr b="1" lang="en-US" sz="1900">
                          <a:latin typeface="Dosis"/>
                          <a:ea typeface="Dosis"/>
                          <a:cs typeface="Dosis"/>
                          <a:sym typeface="Dosis"/>
                        </a:rPr>
                        <a:t>ML Price</a:t>
                      </a:r>
                      <a:endParaRPr b="1" sz="1900">
                        <a:latin typeface="Dosis"/>
                        <a:ea typeface="Dosis"/>
                        <a:cs typeface="Dosis"/>
                        <a:sym typeface="Dosis"/>
                      </a:endParaRPr>
                    </a:p>
                  </a:txBody>
                  <a:tcPr marT="91425" marB="91425" marR="91425" marL="91425">
                    <a:lnB cap="flat" cmpd="sng" w="9525">
                      <a:solidFill>
                        <a:srgbClr val="0198A3"/>
                      </a:solidFill>
                      <a:prstDash val="solid"/>
                      <a:round/>
                      <a:headEnd len="sm" w="sm" type="none"/>
                      <a:tailEnd len="sm" w="sm" type="none"/>
                    </a:lnB>
                    <a:solidFill>
                      <a:srgbClr val="0198A3"/>
                    </a:solidFill>
                  </a:tcPr>
                </a:tc>
                <a:tc>
                  <a:txBody>
                    <a:bodyPr/>
                    <a:lstStyle/>
                    <a:p>
                      <a:pPr indent="0" lvl="0" marL="0" rtl="0" algn="l">
                        <a:spcBef>
                          <a:spcPts val="0"/>
                        </a:spcBef>
                        <a:spcAft>
                          <a:spcPts val="0"/>
                        </a:spcAft>
                        <a:buNone/>
                      </a:pPr>
                      <a:r>
                        <a:rPr b="1" lang="en-US" sz="1900">
                          <a:latin typeface="Dosis"/>
                          <a:ea typeface="Dosis"/>
                          <a:cs typeface="Dosis"/>
                          <a:sym typeface="Dosis"/>
                        </a:rPr>
                        <a:t>ML Relative Error</a:t>
                      </a:r>
                      <a:endParaRPr b="1" sz="1900">
                        <a:latin typeface="Dosis"/>
                        <a:ea typeface="Dosis"/>
                        <a:cs typeface="Dosis"/>
                        <a:sym typeface="Dosis"/>
                      </a:endParaRPr>
                    </a:p>
                  </a:txBody>
                  <a:tcPr marT="91425" marB="91425" marR="91425" marL="91425">
                    <a:lnB cap="flat" cmpd="sng" w="9525">
                      <a:solidFill>
                        <a:srgbClr val="0198A3"/>
                      </a:solidFill>
                      <a:prstDash val="solid"/>
                      <a:round/>
                      <a:headEnd len="sm" w="sm" type="none"/>
                      <a:tailEnd len="sm" w="sm" type="none"/>
                    </a:lnB>
                    <a:solidFill>
                      <a:schemeClr val="accent4"/>
                    </a:solidFill>
                  </a:tcPr>
                </a:tc>
              </a:tr>
              <a:tr h="371475">
                <a:tc>
                  <a:txBody>
                    <a:bodyPr/>
                    <a:lstStyle/>
                    <a:p>
                      <a:pPr indent="0" lvl="0" marL="0" rtl="0" algn="l">
                        <a:spcBef>
                          <a:spcPts val="0"/>
                        </a:spcBef>
                        <a:spcAft>
                          <a:spcPts val="0"/>
                        </a:spcAft>
                        <a:buNone/>
                      </a:pPr>
                      <a:r>
                        <a:rPr lang="en-US" sz="1800">
                          <a:latin typeface="Dosis"/>
                          <a:ea typeface="Dosis"/>
                          <a:cs typeface="Dosis"/>
                          <a:sym typeface="Dosis"/>
                        </a:rPr>
                        <a:t>nissan</a:t>
                      </a:r>
                      <a:endParaRPr sz="1800">
                        <a:latin typeface="Dosis"/>
                        <a:ea typeface="Dosis"/>
                        <a:cs typeface="Dosis"/>
                        <a:sym typeface="Dosis"/>
                      </a:endParaRPr>
                    </a:p>
                  </a:txBody>
                  <a:tcPr marT="91425" marB="91425" marR="91425" marL="91425">
                    <a:lnL cap="flat" cmpd="sng" w="9525">
                      <a:solidFill>
                        <a:srgbClr val="0198A3"/>
                      </a:solidFill>
                      <a:prstDash val="solid"/>
                      <a:round/>
                      <a:headEnd len="sm" w="sm" type="none"/>
                      <a:tailEnd len="sm" w="sm" type="none"/>
                    </a:lnL>
                    <a:lnR cap="flat" cmpd="sng" w="9525">
                      <a:solidFill>
                        <a:srgbClr val="0198A3"/>
                      </a:solidFill>
                      <a:prstDash val="solid"/>
                      <a:round/>
                      <a:headEnd len="sm" w="sm" type="none"/>
                      <a:tailEnd len="sm" w="sm" type="none"/>
                    </a:lnR>
                    <a:lnT cap="flat" cmpd="sng" w="9525">
                      <a:solidFill>
                        <a:srgbClr val="0198A3"/>
                      </a:solidFill>
                      <a:prstDash val="solid"/>
                      <a:round/>
                      <a:headEnd len="sm" w="sm" type="none"/>
                      <a:tailEnd len="sm" w="sm" type="none"/>
                    </a:lnT>
                    <a:lnB cap="flat" cmpd="sng" w="9525">
                      <a:solidFill>
                        <a:srgbClr val="0198A3"/>
                      </a:solidFill>
                      <a:prstDash val="solid"/>
                      <a:round/>
                      <a:headEnd len="sm" w="sm" type="none"/>
                      <a:tailEnd len="sm" w="sm" type="none"/>
                    </a:lnB>
                  </a:tcPr>
                </a:tc>
                <a:tc>
                  <a:txBody>
                    <a:bodyPr/>
                    <a:lstStyle/>
                    <a:p>
                      <a:pPr indent="0" lvl="0" marL="0" rtl="0" algn="l">
                        <a:spcBef>
                          <a:spcPts val="0"/>
                        </a:spcBef>
                        <a:spcAft>
                          <a:spcPts val="0"/>
                        </a:spcAft>
                        <a:buNone/>
                      </a:pPr>
                      <a:r>
                        <a:rPr lang="en-US" sz="1800">
                          <a:latin typeface="Dosis"/>
                          <a:ea typeface="Dosis"/>
                          <a:cs typeface="Dosis"/>
                          <a:sym typeface="Dosis"/>
                        </a:rPr>
                        <a:t>altima</a:t>
                      </a:r>
                      <a:endParaRPr sz="1800">
                        <a:latin typeface="Dosis"/>
                        <a:ea typeface="Dosis"/>
                        <a:cs typeface="Dosis"/>
                        <a:sym typeface="Dosis"/>
                      </a:endParaRPr>
                    </a:p>
                  </a:txBody>
                  <a:tcPr marT="91425" marB="91425" marR="91425" marL="91425">
                    <a:lnL cap="flat" cmpd="sng" w="9525">
                      <a:solidFill>
                        <a:srgbClr val="0198A3"/>
                      </a:solidFill>
                      <a:prstDash val="solid"/>
                      <a:round/>
                      <a:headEnd len="sm" w="sm" type="none"/>
                      <a:tailEnd len="sm" w="sm" type="none"/>
                    </a:lnL>
                    <a:lnR cap="flat" cmpd="sng" w="9525">
                      <a:solidFill>
                        <a:srgbClr val="0198A3"/>
                      </a:solidFill>
                      <a:prstDash val="solid"/>
                      <a:round/>
                      <a:headEnd len="sm" w="sm" type="none"/>
                      <a:tailEnd len="sm" w="sm" type="none"/>
                    </a:lnR>
                    <a:lnT cap="flat" cmpd="sng" w="9525">
                      <a:solidFill>
                        <a:srgbClr val="0198A3"/>
                      </a:solidFill>
                      <a:prstDash val="solid"/>
                      <a:round/>
                      <a:headEnd len="sm" w="sm" type="none"/>
                      <a:tailEnd len="sm" w="sm" type="none"/>
                    </a:lnT>
                    <a:lnB cap="flat" cmpd="sng" w="9525">
                      <a:solidFill>
                        <a:srgbClr val="0198A3"/>
                      </a:solidFill>
                      <a:prstDash val="solid"/>
                      <a:round/>
                      <a:headEnd len="sm" w="sm" type="none"/>
                      <a:tailEnd len="sm" w="sm" type="none"/>
                    </a:lnB>
                  </a:tcPr>
                </a:tc>
                <a:tc>
                  <a:txBody>
                    <a:bodyPr/>
                    <a:lstStyle/>
                    <a:p>
                      <a:pPr indent="0" lvl="0" marL="0" rtl="0" algn="l">
                        <a:spcBef>
                          <a:spcPts val="0"/>
                        </a:spcBef>
                        <a:spcAft>
                          <a:spcPts val="0"/>
                        </a:spcAft>
                        <a:buNone/>
                      </a:pPr>
                      <a:r>
                        <a:rPr lang="en-US" sz="1800">
                          <a:latin typeface="Dosis"/>
                          <a:ea typeface="Dosis"/>
                          <a:cs typeface="Dosis"/>
                          <a:sym typeface="Dosis"/>
                        </a:rPr>
                        <a:t>sedan</a:t>
                      </a:r>
                      <a:endParaRPr sz="1800">
                        <a:latin typeface="Dosis"/>
                        <a:ea typeface="Dosis"/>
                        <a:cs typeface="Dosis"/>
                        <a:sym typeface="Dosis"/>
                      </a:endParaRPr>
                    </a:p>
                  </a:txBody>
                  <a:tcPr marT="91425" marB="91425" marR="91425" marL="91425">
                    <a:lnL cap="flat" cmpd="sng" w="9525">
                      <a:solidFill>
                        <a:srgbClr val="0198A3"/>
                      </a:solidFill>
                      <a:prstDash val="solid"/>
                      <a:round/>
                      <a:headEnd len="sm" w="sm" type="none"/>
                      <a:tailEnd len="sm" w="sm" type="none"/>
                    </a:lnL>
                    <a:lnR cap="flat" cmpd="sng" w="9525">
                      <a:solidFill>
                        <a:srgbClr val="0198A3"/>
                      </a:solidFill>
                      <a:prstDash val="solid"/>
                      <a:round/>
                      <a:headEnd len="sm" w="sm" type="none"/>
                      <a:tailEnd len="sm" w="sm" type="none"/>
                    </a:lnR>
                    <a:lnT cap="flat" cmpd="sng" w="9525">
                      <a:solidFill>
                        <a:srgbClr val="0198A3"/>
                      </a:solidFill>
                      <a:prstDash val="solid"/>
                      <a:round/>
                      <a:headEnd len="sm" w="sm" type="none"/>
                      <a:tailEnd len="sm" w="sm" type="none"/>
                    </a:lnT>
                    <a:lnB cap="flat" cmpd="sng" w="9525">
                      <a:solidFill>
                        <a:srgbClr val="0198A3"/>
                      </a:solidFill>
                      <a:prstDash val="solid"/>
                      <a:round/>
                      <a:headEnd len="sm" w="sm" type="none"/>
                      <a:tailEnd len="sm" w="sm" type="none"/>
                    </a:lnB>
                  </a:tcPr>
                </a:tc>
                <a:tc>
                  <a:txBody>
                    <a:bodyPr/>
                    <a:lstStyle/>
                    <a:p>
                      <a:pPr indent="0" lvl="0" marL="0" rtl="0" algn="l">
                        <a:spcBef>
                          <a:spcPts val="0"/>
                        </a:spcBef>
                        <a:spcAft>
                          <a:spcPts val="0"/>
                        </a:spcAft>
                        <a:buNone/>
                      </a:pPr>
                      <a:r>
                        <a:rPr lang="en-US" sz="1800">
                          <a:latin typeface="Dosis"/>
                          <a:ea typeface="Dosis"/>
                          <a:cs typeface="Dosis"/>
                          <a:sym typeface="Dosis"/>
                        </a:rPr>
                        <a:t>white</a:t>
                      </a:r>
                      <a:endParaRPr sz="1800">
                        <a:latin typeface="Dosis"/>
                        <a:ea typeface="Dosis"/>
                        <a:cs typeface="Dosis"/>
                        <a:sym typeface="Dosis"/>
                      </a:endParaRPr>
                    </a:p>
                  </a:txBody>
                  <a:tcPr marT="91425" marB="91425" marR="91425" marL="91425">
                    <a:lnL cap="flat" cmpd="sng" w="9525">
                      <a:solidFill>
                        <a:srgbClr val="0198A3"/>
                      </a:solidFill>
                      <a:prstDash val="solid"/>
                      <a:round/>
                      <a:headEnd len="sm" w="sm" type="none"/>
                      <a:tailEnd len="sm" w="sm" type="none"/>
                    </a:lnL>
                    <a:lnR cap="flat" cmpd="sng" w="9525">
                      <a:solidFill>
                        <a:srgbClr val="0198A3"/>
                      </a:solidFill>
                      <a:prstDash val="solid"/>
                      <a:round/>
                      <a:headEnd len="sm" w="sm" type="none"/>
                      <a:tailEnd len="sm" w="sm" type="none"/>
                    </a:lnR>
                    <a:lnT cap="flat" cmpd="sng" w="9525">
                      <a:solidFill>
                        <a:srgbClr val="0198A3"/>
                      </a:solidFill>
                      <a:prstDash val="solid"/>
                      <a:round/>
                      <a:headEnd len="sm" w="sm" type="none"/>
                      <a:tailEnd len="sm" w="sm" type="none"/>
                    </a:lnT>
                    <a:lnB cap="flat" cmpd="sng" w="9525">
                      <a:solidFill>
                        <a:srgbClr val="0198A3"/>
                      </a:solidFill>
                      <a:prstDash val="solid"/>
                      <a:round/>
                      <a:headEnd len="sm" w="sm" type="none"/>
                      <a:tailEnd len="sm" w="sm" type="none"/>
                    </a:lnB>
                  </a:tcPr>
                </a:tc>
                <a:tc>
                  <a:txBody>
                    <a:bodyPr/>
                    <a:lstStyle/>
                    <a:p>
                      <a:pPr indent="0" lvl="0" marL="0" rtl="0" algn="l">
                        <a:spcBef>
                          <a:spcPts val="0"/>
                        </a:spcBef>
                        <a:spcAft>
                          <a:spcPts val="0"/>
                        </a:spcAft>
                        <a:buNone/>
                      </a:pPr>
                      <a:r>
                        <a:rPr lang="en-US" sz="1800">
                          <a:latin typeface="Dosis"/>
                          <a:ea typeface="Dosis"/>
                          <a:cs typeface="Dosis"/>
                          <a:sym typeface="Dosis"/>
                        </a:rPr>
                        <a:t>10900</a:t>
                      </a:r>
                      <a:endParaRPr sz="1800">
                        <a:latin typeface="Dosis"/>
                        <a:ea typeface="Dosis"/>
                        <a:cs typeface="Dosis"/>
                        <a:sym typeface="Dosis"/>
                      </a:endParaRPr>
                    </a:p>
                  </a:txBody>
                  <a:tcPr marT="91425" marB="91425" marR="91425" marL="91425">
                    <a:lnL cap="flat" cmpd="sng" w="9525">
                      <a:solidFill>
                        <a:srgbClr val="0198A3"/>
                      </a:solidFill>
                      <a:prstDash val="solid"/>
                      <a:round/>
                      <a:headEnd len="sm" w="sm" type="none"/>
                      <a:tailEnd len="sm" w="sm" type="none"/>
                    </a:lnL>
                    <a:lnR cap="flat" cmpd="sng" w="9525">
                      <a:solidFill>
                        <a:srgbClr val="0198A3"/>
                      </a:solidFill>
                      <a:prstDash val="solid"/>
                      <a:round/>
                      <a:headEnd len="sm" w="sm" type="none"/>
                      <a:tailEnd len="sm" w="sm" type="none"/>
                    </a:lnR>
                    <a:lnT cap="flat" cmpd="sng" w="9525">
                      <a:solidFill>
                        <a:srgbClr val="0198A3"/>
                      </a:solidFill>
                      <a:prstDash val="solid"/>
                      <a:round/>
                      <a:headEnd len="sm" w="sm" type="none"/>
                      <a:tailEnd len="sm" w="sm" type="none"/>
                    </a:lnT>
                    <a:lnB cap="flat" cmpd="sng" w="9525">
                      <a:solidFill>
                        <a:srgbClr val="0198A3"/>
                      </a:solidFill>
                      <a:prstDash val="solid"/>
                      <a:round/>
                      <a:headEnd len="sm" w="sm" type="none"/>
                      <a:tailEnd len="sm" w="sm" type="none"/>
                    </a:lnB>
                  </a:tcPr>
                </a:tc>
                <a:tc>
                  <a:txBody>
                    <a:bodyPr/>
                    <a:lstStyle/>
                    <a:p>
                      <a:pPr indent="0" lvl="0" marL="0" rtl="0" algn="l">
                        <a:spcBef>
                          <a:spcPts val="0"/>
                        </a:spcBef>
                        <a:spcAft>
                          <a:spcPts val="0"/>
                        </a:spcAft>
                        <a:buNone/>
                      </a:pPr>
                      <a:r>
                        <a:rPr lang="en-US" sz="1800">
                          <a:latin typeface="Dosis"/>
                          <a:ea typeface="Dosis"/>
                          <a:cs typeface="Dosis"/>
                          <a:sym typeface="Dosis"/>
                        </a:rPr>
                        <a:t>11745</a:t>
                      </a:r>
                      <a:endParaRPr sz="1800">
                        <a:latin typeface="Dosis"/>
                        <a:ea typeface="Dosis"/>
                        <a:cs typeface="Dosis"/>
                        <a:sym typeface="Dosis"/>
                      </a:endParaRPr>
                    </a:p>
                  </a:txBody>
                  <a:tcPr marT="91425" marB="91425" marR="91425" marL="91425">
                    <a:lnL cap="flat" cmpd="sng" w="9525">
                      <a:solidFill>
                        <a:srgbClr val="0198A3"/>
                      </a:solidFill>
                      <a:prstDash val="solid"/>
                      <a:round/>
                      <a:headEnd len="sm" w="sm" type="none"/>
                      <a:tailEnd len="sm" w="sm" type="none"/>
                    </a:lnL>
                    <a:lnR cap="flat" cmpd="sng" w="9525">
                      <a:solidFill>
                        <a:srgbClr val="0198A3"/>
                      </a:solidFill>
                      <a:prstDash val="solid"/>
                      <a:round/>
                      <a:headEnd len="sm" w="sm" type="none"/>
                      <a:tailEnd len="sm" w="sm" type="none"/>
                    </a:lnR>
                    <a:lnT cap="flat" cmpd="sng" w="9525">
                      <a:solidFill>
                        <a:srgbClr val="0198A3"/>
                      </a:solidFill>
                      <a:prstDash val="solid"/>
                      <a:round/>
                      <a:headEnd len="sm" w="sm" type="none"/>
                      <a:tailEnd len="sm" w="sm" type="none"/>
                    </a:lnT>
                    <a:lnB cap="flat" cmpd="sng" w="9525">
                      <a:solidFill>
                        <a:srgbClr val="0198A3"/>
                      </a:solidFill>
                      <a:prstDash val="solid"/>
                      <a:round/>
                      <a:headEnd len="sm" w="sm" type="none"/>
                      <a:tailEnd len="sm" w="sm" type="none"/>
                    </a:lnB>
                  </a:tcPr>
                </a:tc>
                <a:tc>
                  <a:txBody>
                    <a:bodyPr/>
                    <a:lstStyle/>
                    <a:p>
                      <a:pPr indent="0" lvl="0" marL="0" rtl="0" algn="l">
                        <a:spcBef>
                          <a:spcPts val="0"/>
                        </a:spcBef>
                        <a:spcAft>
                          <a:spcPts val="0"/>
                        </a:spcAft>
                        <a:buNone/>
                      </a:pPr>
                      <a:r>
                        <a:rPr lang="en-US" sz="1800">
                          <a:latin typeface="Dosis"/>
                          <a:ea typeface="Dosis"/>
                          <a:cs typeface="Dosis"/>
                          <a:sym typeface="Dosis"/>
                        </a:rPr>
                        <a:t>7,75%</a:t>
                      </a:r>
                      <a:endParaRPr sz="1800">
                        <a:latin typeface="Dosis"/>
                        <a:ea typeface="Dosis"/>
                        <a:cs typeface="Dosis"/>
                        <a:sym typeface="Dosis"/>
                      </a:endParaRPr>
                    </a:p>
                  </a:txBody>
                  <a:tcPr marT="91425" marB="91425" marR="91425" marL="91425">
                    <a:lnL cap="flat" cmpd="sng" w="9525">
                      <a:solidFill>
                        <a:srgbClr val="0198A3"/>
                      </a:solidFill>
                      <a:prstDash val="solid"/>
                      <a:round/>
                      <a:headEnd len="sm" w="sm" type="none"/>
                      <a:tailEnd len="sm" w="sm" type="none"/>
                    </a:lnL>
                    <a:lnR cap="flat" cmpd="sng" w="9525">
                      <a:solidFill>
                        <a:srgbClr val="0198A3"/>
                      </a:solidFill>
                      <a:prstDash val="solid"/>
                      <a:round/>
                      <a:headEnd len="sm" w="sm" type="none"/>
                      <a:tailEnd len="sm" w="sm" type="none"/>
                    </a:lnR>
                    <a:lnT cap="flat" cmpd="sng" w="9525">
                      <a:solidFill>
                        <a:srgbClr val="0198A3"/>
                      </a:solidFill>
                      <a:prstDash val="solid"/>
                      <a:round/>
                      <a:headEnd len="sm" w="sm" type="none"/>
                      <a:tailEnd len="sm" w="sm" type="none"/>
                    </a:lnT>
                    <a:lnB cap="flat" cmpd="sng" w="9525">
                      <a:solidFill>
                        <a:srgbClr val="0198A3"/>
                      </a:solidFill>
                      <a:prstDash val="solid"/>
                      <a:round/>
                      <a:headEnd len="sm" w="sm" type="none"/>
                      <a:tailEnd len="sm" w="sm" type="none"/>
                    </a:lnB>
                    <a:solidFill>
                      <a:schemeClr val="accent4"/>
                    </a:solidFill>
                  </a:tcPr>
                </a:tc>
              </a:tr>
              <a:tr h="371475">
                <a:tc>
                  <a:txBody>
                    <a:bodyPr/>
                    <a:lstStyle/>
                    <a:p>
                      <a:pPr indent="0" lvl="0" marL="0" rtl="0" algn="l">
                        <a:spcBef>
                          <a:spcPts val="0"/>
                        </a:spcBef>
                        <a:spcAft>
                          <a:spcPts val="0"/>
                        </a:spcAft>
                        <a:buNone/>
                      </a:pPr>
                      <a:r>
                        <a:rPr lang="en-US" sz="1800">
                          <a:latin typeface="Dosis"/>
                          <a:ea typeface="Dosis"/>
                          <a:cs typeface="Dosis"/>
                          <a:sym typeface="Dosis"/>
                        </a:rPr>
                        <a:t>nissan</a:t>
                      </a:r>
                      <a:endParaRPr sz="1800">
                        <a:latin typeface="Dosis"/>
                        <a:ea typeface="Dosis"/>
                        <a:cs typeface="Dosis"/>
                        <a:sym typeface="Dosis"/>
                      </a:endParaRPr>
                    </a:p>
                  </a:txBody>
                  <a:tcPr marT="91425" marB="91425" marR="91425" marL="91425">
                    <a:lnL cap="flat" cmpd="sng" w="9525">
                      <a:solidFill>
                        <a:srgbClr val="0198A3"/>
                      </a:solidFill>
                      <a:prstDash val="solid"/>
                      <a:round/>
                      <a:headEnd len="sm" w="sm" type="none"/>
                      <a:tailEnd len="sm" w="sm" type="none"/>
                    </a:lnL>
                    <a:lnR cap="flat" cmpd="sng" w="9525">
                      <a:solidFill>
                        <a:srgbClr val="0198A3"/>
                      </a:solidFill>
                      <a:prstDash val="solid"/>
                      <a:round/>
                      <a:headEnd len="sm" w="sm" type="none"/>
                      <a:tailEnd len="sm" w="sm" type="none"/>
                    </a:lnR>
                    <a:lnT cap="flat" cmpd="sng" w="9525">
                      <a:solidFill>
                        <a:srgbClr val="0198A3"/>
                      </a:solidFill>
                      <a:prstDash val="solid"/>
                      <a:round/>
                      <a:headEnd len="sm" w="sm" type="none"/>
                      <a:tailEnd len="sm" w="sm" type="none"/>
                    </a:lnT>
                    <a:lnB cap="flat" cmpd="sng" w="9525">
                      <a:solidFill>
                        <a:srgbClr val="0198A3"/>
                      </a:solidFill>
                      <a:prstDash val="solid"/>
                      <a:round/>
                      <a:headEnd len="sm" w="sm" type="none"/>
                      <a:tailEnd len="sm" w="sm" type="none"/>
                    </a:lnB>
                  </a:tcPr>
                </a:tc>
                <a:tc>
                  <a:txBody>
                    <a:bodyPr/>
                    <a:lstStyle/>
                    <a:p>
                      <a:pPr indent="0" lvl="0" marL="0" rtl="0" algn="l">
                        <a:spcBef>
                          <a:spcPts val="0"/>
                        </a:spcBef>
                        <a:spcAft>
                          <a:spcPts val="0"/>
                        </a:spcAft>
                        <a:buNone/>
                      </a:pPr>
                      <a:r>
                        <a:rPr lang="en-US" sz="1800">
                          <a:latin typeface="Dosis"/>
                          <a:ea typeface="Dosis"/>
                          <a:cs typeface="Dosis"/>
                          <a:sym typeface="Dosis"/>
                        </a:rPr>
                        <a:t>altima</a:t>
                      </a:r>
                      <a:endParaRPr sz="1800">
                        <a:latin typeface="Dosis"/>
                        <a:ea typeface="Dosis"/>
                        <a:cs typeface="Dosis"/>
                        <a:sym typeface="Dosis"/>
                      </a:endParaRPr>
                    </a:p>
                  </a:txBody>
                  <a:tcPr marT="91425" marB="91425" marR="91425" marL="91425">
                    <a:lnL cap="flat" cmpd="sng" w="9525">
                      <a:solidFill>
                        <a:srgbClr val="0198A3"/>
                      </a:solidFill>
                      <a:prstDash val="solid"/>
                      <a:round/>
                      <a:headEnd len="sm" w="sm" type="none"/>
                      <a:tailEnd len="sm" w="sm" type="none"/>
                    </a:lnL>
                    <a:lnR cap="flat" cmpd="sng" w="9525">
                      <a:solidFill>
                        <a:srgbClr val="0198A3"/>
                      </a:solidFill>
                      <a:prstDash val="solid"/>
                      <a:round/>
                      <a:headEnd len="sm" w="sm" type="none"/>
                      <a:tailEnd len="sm" w="sm" type="none"/>
                    </a:lnR>
                    <a:lnT cap="flat" cmpd="sng" w="9525">
                      <a:solidFill>
                        <a:srgbClr val="0198A3"/>
                      </a:solidFill>
                      <a:prstDash val="solid"/>
                      <a:round/>
                      <a:headEnd len="sm" w="sm" type="none"/>
                      <a:tailEnd len="sm" w="sm" type="none"/>
                    </a:lnT>
                    <a:lnB cap="flat" cmpd="sng" w="9525">
                      <a:solidFill>
                        <a:srgbClr val="0198A3"/>
                      </a:solidFill>
                      <a:prstDash val="solid"/>
                      <a:round/>
                      <a:headEnd len="sm" w="sm" type="none"/>
                      <a:tailEnd len="sm" w="sm" type="none"/>
                    </a:lnB>
                  </a:tcPr>
                </a:tc>
                <a:tc>
                  <a:txBody>
                    <a:bodyPr/>
                    <a:lstStyle/>
                    <a:p>
                      <a:pPr indent="0" lvl="0" marL="0" rtl="0" algn="l">
                        <a:spcBef>
                          <a:spcPts val="0"/>
                        </a:spcBef>
                        <a:spcAft>
                          <a:spcPts val="0"/>
                        </a:spcAft>
                        <a:buNone/>
                      </a:pPr>
                      <a:r>
                        <a:rPr lang="en-US" sz="1800">
                          <a:latin typeface="Dosis"/>
                          <a:ea typeface="Dosis"/>
                          <a:cs typeface="Dosis"/>
                          <a:sym typeface="Dosis"/>
                        </a:rPr>
                        <a:t>sedan</a:t>
                      </a:r>
                      <a:endParaRPr sz="1800">
                        <a:latin typeface="Dosis"/>
                        <a:ea typeface="Dosis"/>
                        <a:cs typeface="Dosis"/>
                        <a:sym typeface="Dosis"/>
                      </a:endParaRPr>
                    </a:p>
                  </a:txBody>
                  <a:tcPr marT="91425" marB="91425" marR="91425" marL="91425">
                    <a:lnL cap="flat" cmpd="sng" w="9525">
                      <a:solidFill>
                        <a:srgbClr val="0198A3"/>
                      </a:solidFill>
                      <a:prstDash val="solid"/>
                      <a:round/>
                      <a:headEnd len="sm" w="sm" type="none"/>
                      <a:tailEnd len="sm" w="sm" type="none"/>
                    </a:lnL>
                    <a:lnR cap="flat" cmpd="sng" w="9525">
                      <a:solidFill>
                        <a:srgbClr val="0198A3"/>
                      </a:solidFill>
                      <a:prstDash val="solid"/>
                      <a:round/>
                      <a:headEnd len="sm" w="sm" type="none"/>
                      <a:tailEnd len="sm" w="sm" type="none"/>
                    </a:lnR>
                    <a:lnT cap="flat" cmpd="sng" w="9525">
                      <a:solidFill>
                        <a:srgbClr val="0198A3"/>
                      </a:solidFill>
                      <a:prstDash val="solid"/>
                      <a:round/>
                      <a:headEnd len="sm" w="sm" type="none"/>
                      <a:tailEnd len="sm" w="sm" type="none"/>
                    </a:lnT>
                    <a:lnB cap="flat" cmpd="sng" w="9525">
                      <a:solidFill>
                        <a:srgbClr val="0198A3"/>
                      </a:solidFill>
                      <a:prstDash val="solid"/>
                      <a:round/>
                      <a:headEnd len="sm" w="sm" type="none"/>
                      <a:tailEnd len="sm" w="sm" type="none"/>
                    </a:lnB>
                  </a:tcPr>
                </a:tc>
                <a:tc>
                  <a:txBody>
                    <a:bodyPr/>
                    <a:lstStyle/>
                    <a:p>
                      <a:pPr indent="0" lvl="0" marL="0" rtl="0" algn="l">
                        <a:spcBef>
                          <a:spcPts val="0"/>
                        </a:spcBef>
                        <a:spcAft>
                          <a:spcPts val="0"/>
                        </a:spcAft>
                        <a:buNone/>
                      </a:pPr>
                      <a:r>
                        <a:rPr lang="en-US" sz="1800">
                          <a:latin typeface="Dosis"/>
                          <a:ea typeface="Dosis"/>
                          <a:cs typeface="Dosis"/>
                          <a:sym typeface="Dosis"/>
                        </a:rPr>
                        <a:t>white</a:t>
                      </a:r>
                      <a:endParaRPr sz="1800">
                        <a:latin typeface="Dosis"/>
                        <a:ea typeface="Dosis"/>
                        <a:cs typeface="Dosis"/>
                        <a:sym typeface="Dosis"/>
                      </a:endParaRPr>
                    </a:p>
                  </a:txBody>
                  <a:tcPr marT="91425" marB="91425" marR="91425" marL="91425">
                    <a:lnL cap="flat" cmpd="sng" w="9525">
                      <a:solidFill>
                        <a:srgbClr val="0198A3"/>
                      </a:solidFill>
                      <a:prstDash val="solid"/>
                      <a:round/>
                      <a:headEnd len="sm" w="sm" type="none"/>
                      <a:tailEnd len="sm" w="sm" type="none"/>
                    </a:lnL>
                    <a:lnR cap="flat" cmpd="sng" w="9525">
                      <a:solidFill>
                        <a:srgbClr val="0198A3"/>
                      </a:solidFill>
                      <a:prstDash val="solid"/>
                      <a:round/>
                      <a:headEnd len="sm" w="sm" type="none"/>
                      <a:tailEnd len="sm" w="sm" type="none"/>
                    </a:lnR>
                    <a:lnT cap="flat" cmpd="sng" w="9525">
                      <a:solidFill>
                        <a:srgbClr val="0198A3"/>
                      </a:solidFill>
                      <a:prstDash val="solid"/>
                      <a:round/>
                      <a:headEnd len="sm" w="sm" type="none"/>
                      <a:tailEnd len="sm" w="sm" type="none"/>
                    </a:lnT>
                    <a:lnB cap="flat" cmpd="sng" w="9525">
                      <a:solidFill>
                        <a:srgbClr val="0198A3"/>
                      </a:solidFill>
                      <a:prstDash val="solid"/>
                      <a:round/>
                      <a:headEnd len="sm" w="sm" type="none"/>
                      <a:tailEnd len="sm" w="sm" type="none"/>
                    </a:lnB>
                  </a:tcPr>
                </a:tc>
                <a:tc>
                  <a:txBody>
                    <a:bodyPr/>
                    <a:lstStyle/>
                    <a:p>
                      <a:pPr indent="0" lvl="0" marL="0" rtl="0" algn="l">
                        <a:spcBef>
                          <a:spcPts val="0"/>
                        </a:spcBef>
                        <a:spcAft>
                          <a:spcPts val="0"/>
                        </a:spcAft>
                        <a:buNone/>
                      </a:pPr>
                      <a:r>
                        <a:rPr lang="en-US" sz="1800">
                          <a:latin typeface="Dosis"/>
                          <a:ea typeface="Dosis"/>
                          <a:cs typeface="Dosis"/>
                          <a:sym typeface="Dosis"/>
                        </a:rPr>
                        <a:t>13500</a:t>
                      </a:r>
                      <a:endParaRPr sz="1800">
                        <a:latin typeface="Dosis"/>
                        <a:ea typeface="Dosis"/>
                        <a:cs typeface="Dosis"/>
                        <a:sym typeface="Dosis"/>
                      </a:endParaRPr>
                    </a:p>
                  </a:txBody>
                  <a:tcPr marT="91425" marB="91425" marR="91425" marL="91425">
                    <a:lnL cap="flat" cmpd="sng" w="9525">
                      <a:solidFill>
                        <a:srgbClr val="0198A3"/>
                      </a:solidFill>
                      <a:prstDash val="solid"/>
                      <a:round/>
                      <a:headEnd len="sm" w="sm" type="none"/>
                      <a:tailEnd len="sm" w="sm" type="none"/>
                    </a:lnL>
                    <a:lnR cap="flat" cmpd="sng" w="9525">
                      <a:solidFill>
                        <a:srgbClr val="0198A3"/>
                      </a:solidFill>
                      <a:prstDash val="solid"/>
                      <a:round/>
                      <a:headEnd len="sm" w="sm" type="none"/>
                      <a:tailEnd len="sm" w="sm" type="none"/>
                    </a:lnR>
                    <a:lnT cap="flat" cmpd="sng" w="9525">
                      <a:solidFill>
                        <a:srgbClr val="0198A3"/>
                      </a:solidFill>
                      <a:prstDash val="solid"/>
                      <a:round/>
                      <a:headEnd len="sm" w="sm" type="none"/>
                      <a:tailEnd len="sm" w="sm" type="none"/>
                    </a:lnT>
                    <a:lnB cap="flat" cmpd="sng" w="9525">
                      <a:solidFill>
                        <a:srgbClr val="0198A3"/>
                      </a:solidFill>
                      <a:prstDash val="solid"/>
                      <a:round/>
                      <a:headEnd len="sm" w="sm" type="none"/>
                      <a:tailEnd len="sm" w="sm" type="none"/>
                    </a:lnB>
                  </a:tcPr>
                </a:tc>
                <a:tc>
                  <a:txBody>
                    <a:bodyPr/>
                    <a:lstStyle/>
                    <a:p>
                      <a:pPr indent="0" lvl="0" marL="0" rtl="0" algn="l">
                        <a:spcBef>
                          <a:spcPts val="0"/>
                        </a:spcBef>
                        <a:spcAft>
                          <a:spcPts val="0"/>
                        </a:spcAft>
                        <a:buNone/>
                      </a:pPr>
                      <a:r>
                        <a:rPr lang="en-US" sz="1800">
                          <a:latin typeface="Dosis"/>
                          <a:ea typeface="Dosis"/>
                          <a:cs typeface="Dosis"/>
                          <a:sym typeface="Dosis"/>
                        </a:rPr>
                        <a:t>14238</a:t>
                      </a:r>
                      <a:endParaRPr sz="1800">
                        <a:latin typeface="Dosis"/>
                        <a:ea typeface="Dosis"/>
                        <a:cs typeface="Dosis"/>
                        <a:sym typeface="Dosis"/>
                      </a:endParaRPr>
                    </a:p>
                  </a:txBody>
                  <a:tcPr marT="91425" marB="91425" marR="91425" marL="91425">
                    <a:lnL cap="flat" cmpd="sng" w="9525">
                      <a:solidFill>
                        <a:srgbClr val="0198A3"/>
                      </a:solidFill>
                      <a:prstDash val="solid"/>
                      <a:round/>
                      <a:headEnd len="sm" w="sm" type="none"/>
                      <a:tailEnd len="sm" w="sm" type="none"/>
                    </a:lnL>
                    <a:lnR cap="flat" cmpd="sng" w="9525">
                      <a:solidFill>
                        <a:srgbClr val="0198A3"/>
                      </a:solidFill>
                      <a:prstDash val="solid"/>
                      <a:round/>
                      <a:headEnd len="sm" w="sm" type="none"/>
                      <a:tailEnd len="sm" w="sm" type="none"/>
                    </a:lnR>
                    <a:lnT cap="flat" cmpd="sng" w="9525">
                      <a:solidFill>
                        <a:srgbClr val="0198A3"/>
                      </a:solidFill>
                      <a:prstDash val="solid"/>
                      <a:round/>
                      <a:headEnd len="sm" w="sm" type="none"/>
                      <a:tailEnd len="sm" w="sm" type="none"/>
                    </a:lnT>
                    <a:lnB cap="flat" cmpd="sng" w="9525">
                      <a:solidFill>
                        <a:srgbClr val="0198A3"/>
                      </a:solidFill>
                      <a:prstDash val="solid"/>
                      <a:round/>
                      <a:headEnd len="sm" w="sm" type="none"/>
                      <a:tailEnd len="sm" w="sm" type="none"/>
                    </a:lnB>
                  </a:tcPr>
                </a:tc>
                <a:tc>
                  <a:txBody>
                    <a:bodyPr/>
                    <a:lstStyle/>
                    <a:p>
                      <a:pPr indent="0" lvl="0" marL="0" rtl="0" algn="l">
                        <a:spcBef>
                          <a:spcPts val="0"/>
                        </a:spcBef>
                        <a:spcAft>
                          <a:spcPts val="0"/>
                        </a:spcAft>
                        <a:buNone/>
                      </a:pPr>
                      <a:r>
                        <a:rPr lang="en-US" sz="1800">
                          <a:latin typeface="Dosis"/>
                          <a:ea typeface="Dosis"/>
                          <a:cs typeface="Dosis"/>
                          <a:sym typeface="Dosis"/>
                        </a:rPr>
                        <a:t>5,47%</a:t>
                      </a:r>
                      <a:endParaRPr sz="1800">
                        <a:latin typeface="Dosis"/>
                        <a:ea typeface="Dosis"/>
                        <a:cs typeface="Dosis"/>
                        <a:sym typeface="Dosis"/>
                      </a:endParaRPr>
                    </a:p>
                  </a:txBody>
                  <a:tcPr marT="91425" marB="91425" marR="91425" marL="91425">
                    <a:lnL cap="flat" cmpd="sng" w="9525">
                      <a:solidFill>
                        <a:srgbClr val="0198A3"/>
                      </a:solidFill>
                      <a:prstDash val="solid"/>
                      <a:round/>
                      <a:headEnd len="sm" w="sm" type="none"/>
                      <a:tailEnd len="sm" w="sm" type="none"/>
                    </a:lnL>
                    <a:lnR cap="flat" cmpd="sng" w="9525">
                      <a:solidFill>
                        <a:srgbClr val="0198A3"/>
                      </a:solidFill>
                      <a:prstDash val="solid"/>
                      <a:round/>
                      <a:headEnd len="sm" w="sm" type="none"/>
                      <a:tailEnd len="sm" w="sm" type="none"/>
                    </a:lnR>
                    <a:lnT cap="flat" cmpd="sng" w="9525">
                      <a:solidFill>
                        <a:srgbClr val="0198A3"/>
                      </a:solidFill>
                      <a:prstDash val="solid"/>
                      <a:round/>
                      <a:headEnd len="sm" w="sm" type="none"/>
                      <a:tailEnd len="sm" w="sm" type="none"/>
                    </a:lnT>
                    <a:lnB cap="flat" cmpd="sng" w="9525">
                      <a:solidFill>
                        <a:srgbClr val="0198A3"/>
                      </a:solidFill>
                      <a:prstDash val="solid"/>
                      <a:round/>
                      <a:headEnd len="sm" w="sm" type="none"/>
                      <a:tailEnd len="sm" w="sm" type="none"/>
                    </a:lnB>
                    <a:solidFill>
                      <a:schemeClr val="accent4"/>
                    </a:solidFill>
                  </a:tcPr>
                </a:tc>
              </a:tr>
              <a:tr h="371475">
                <a:tc>
                  <a:txBody>
                    <a:bodyPr/>
                    <a:lstStyle/>
                    <a:p>
                      <a:pPr indent="0" lvl="0" marL="0" rtl="0" algn="l">
                        <a:spcBef>
                          <a:spcPts val="0"/>
                        </a:spcBef>
                        <a:spcAft>
                          <a:spcPts val="0"/>
                        </a:spcAft>
                        <a:buNone/>
                      </a:pPr>
                      <a:r>
                        <a:rPr lang="en-US" sz="1800">
                          <a:latin typeface="Dosis"/>
                          <a:ea typeface="Dosis"/>
                          <a:cs typeface="Dosis"/>
                          <a:sym typeface="Dosis"/>
                        </a:rPr>
                        <a:t>ford</a:t>
                      </a:r>
                      <a:endParaRPr sz="1800">
                        <a:latin typeface="Dosis"/>
                        <a:ea typeface="Dosis"/>
                        <a:cs typeface="Dosis"/>
                        <a:sym typeface="Dosis"/>
                      </a:endParaRPr>
                    </a:p>
                  </a:txBody>
                  <a:tcPr marT="91425" marB="91425" marR="91425" marL="91425">
                    <a:lnL cap="flat" cmpd="sng" w="9525">
                      <a:solidFill>
                        <a:srgbClr val="0198A3"/>
                      </a:solidFill>
                      <a:prstDash val="solid"/>
                      <a:round/>
                      <a:headEnd len="sm" w="sm" type="none"/>
                      <a:tailEnd len="sm" w="sm" type="none"/>
                    </a:lnL>
                    <a:lnR cap="flat" cmpd="sng" w="9525">
                      <a:solidFill>
                        <a:srgbClr val="0198A3"/>
                      </a:solidFill>
                      <a:prstDash val="solid"/>
                      <a:round/>
                      <a:headEnd len="sm" w="sm" type="none"/>
                      <a:tailEnd len="sm" w="sm" type="none"/>
                    </a:lnR>
                    <a:lnT cap="flat" cmpd="sng" w="9525">
                      <a:solidFill>
                        <a:srgbClr val="0198A3"/>
                      </a:solidFill>
                      <a:prstDash val="solid"/>
                      <a:round/>
                      <a:headEnd len="sm" w="sm" type="none"/>
                      <a:tailEnd len="sm" w="sm" type="none"/>
                    </a:lnT>
                    <a:lnB cap="flat" cmpd="sng" w="9525">
                      <a:solidFill>
                        <a:srgbClr val="0198A3"/>
                      </a:solidFill>
                      <a:prstDash val="solid"/>
                      <a:round/>
                      <a:headEnd len="sm" w="sm" type="none"/>
                      <a:tailEnd len="sm" w="sm" type="none"/>
                    </a:lnB>
                  </a:tcPr>
                </a:tc>
                <a:tc>
                  <a:txBody>
                    <a:bodyPr/>
                    <a:lstStyle/>
                    <a:p>
                      <a:pPr indent="0" lvl="0" marL="0" rtl="0" algn="l">
                        <a:spcBef>
                          <a:spcPts val="0"/>
                        </a:spcBef>
                        <a:spcAft>
                          <a:spcPts val="0"/>
                        </a:spcAft>
                        <a:buNone/>
                      </a:pPr>
                      <a:r>
                        <a:rPr lang="en-US" sz="1800">
                          <a:latin typeface="Dosis"/>
                          <a:ea typeface="Dosis"/>
                          <a:cs typeface="Dosis"/>
                          <a:sym typeface="Dosis"/>
                        </a:rPr>
                        <a:t>fusion</a:t>
                      </a:r>
                      <a:endParaRPr sz="1800">
                        <a:latin typeface="Dosis"/>
                        <a:ea typeface="Dosis"/>
                        <a:cs typeface="Dosis"/>
                        <a:sym typeface="Dosis"/>
                      </a:endParaRPr>
                    </a:p>
                  </a:txBody>
                  <a:tcPr marT="91425" marB="91425" marR="91425" marL="91425">
                    <a:lnL cap="flat" cmpd="sng" w="9525">
                      <a:solidFill>
                        <a:srgbClr val="0198A3"/>
                      </a:solidFill>
                      <a:prstDash val="solid"/>
                      <a:round/>
                      <a:headEnd len="sm" w="sm" type="none"/>
                      <a:tailEnd len="sm" w="sm" type="none"/>
                    </a:lnL>
                    <a:lnR cap="flat" cmpd="sng" w="9525">
                      <a:solidFill>
                        <a:srgbClr val="0198A3"/>
                      </a:solidFill>
                      <a:prstDash val="solid"/>
                      <a:round/>
                      <a:headEnd len="sm" w="sm" type="none"/>
                      <a:tailEnd len="sm" w="sm" type="none"/>
                    </a:lnR>
                    <a:lnT cap="flat" cmpd="sng" w="9525">
                      <a:solidFill>
                        <a:srgbClr val="0198A3"/>
                      </a:solidFill>
                      <a:prstDash val="solid"/>
                      <a:round/>
                      <a:headEnd len="sm" w="sm" type="none"/>
                      <a:tailEnd len="sm" w="sm" type="none"/>
                    </a:lnT>
                    <a:lnB cap="flat" cmpd="sng" w="9525">
                      <a:solidFill>
                        <a:srgbClr val="0198A3"/>
                      </a:solidFill>
                      <a:prstDash val="solid"/>
                      <a:round/>
                      <a:headEnd len="sm" w="sm" type="none"/>
                      <a:tailEnd len="sm" w="sm" type="none"/>
                    </a:lnB>
                  </a:tcPr>
                </a:tc>
                <a:tc>
                  <a:txBody>
                    <a:bodyPr/>
                    <a:lstStyle/>
                    <a:p>
                      <a:pPr indent="0" lvl="0" marL="0" rtl="0" algn="l">
                        <a:spcBef>
                          <a:spcPts val="0"/>
                        </a:spcBef>
                        <a:spcAft>
                          <a:spcPts val="0"/>
                        </a:spcAft>
                        <a:buNone/>
                      </a:pPr>
                      <a:r>
                        <a:rPr lang="en-US" sz="1800">
                          <a:latin typeface="Dosis"/>
                          <a:ea typeface="Dosis"/>
                          <a:cs typeface="Dosis"/>
                          <a:sym typeface="Dosis"/>
                        </a:rPr>
                        <a:t>sedan</a:t>
                      </a:r>
                      <a:endParaRPr sz="1800">
                        <a:latin typeface="Dosis"/>
                        <a:ea typeface="Dosis"/>
                        <a:cs typeface="Dosis"/>
                        <a:sym typeface="Dosis"/>
                      </a:endParaRPr>
                    </a:p>
                  </a:txBody>
                  <a:tcPr marT="91425" marB="91425" marR="91425" marL="91425">
                    <a:lnL cap="flat" cmpd="sng" w="9525">
                      <a:solidFill>
                        <a:srgbClr val="0198A3"/>
                      </a:solidFill>
                      <a:prstDash val="solid"/>
                      <a:round/>
                      <a:headEnd len="sm" w="sm" type="none"/>
                      <a:tailEnd len="sm" w="sm" type="none"/>
                    </a:lnL>
                    <a:lnR cap="flat" cmpd="sng" w="9525">
                      <a:solidFill>
                        <a:srgbClr val="0198A3"/>
                      </a:solidFill>
                      <a:prstDash val="solid"/>
                      <a:round/>
                      <a:headEnd len="sm" w="sm" type="none"/>
                      <a:tailEnd len="sm" w="sm" type="none"/>
                    </a:lnR>
                    <a:lnT cap="flat" cmpd="sng" w="9525">
                      <a:solidFill>
                        <a:srgbClr val="0198A3"/>
                      </a:solidFill>
                      <a:prstDash val="solid"/>
                      <a:round/>
                      <a:headEnd len="sm" w="sm" type="none"/>
                      <a:tailEnd len="sm" w="sm" type="none"/>
                    </a:lnT>
                    <a:lnB cap="flat" cmpd="sng" w="9525">
                      <a:solidFill>
                        <a:srgbClr val="0198A3"/>
                      </a:solidFill>
                      <a:prstDash val="solid"/>
                      <a:round/>
                      <a:headEnd len="sm" w="sm" type="none"/>
                      <a:tailEnd len="sm" w="sm" type="none"/>
                    </a:lnB>
                  </a:tcPr>
                </a:tc>
                <a:tc>
                  <a:txBody>
                    <a:bodyPr/>
                    <a:lstStyle/>
                    <a:p>
                      <a:pPr indent="0" lvl="0" marL="0" rtl="0" algn="l">
                        <a:spcBef>
                          <a:spcPts val="0"/>
                        </a:spcBef>
                        <a:spcAft>
                          <a:spcPts val="0"/>
                        </a:spcAft>
                        <a:buNone/>
                      </a:pPr>
                      <a:r>
                        <a:rPr lang="en-US" sz="1800">
                          <a:latin typeface="Dosis"/>
                          <a:ea typeface="Dosis"/>
                          <a:cs typeface="Dosis"/>
                          <a:sym typeface="Dosis"/>
                        </a:rPr>
                        <a:t>black</a:t>
                      </a:r>
                      <a:endParaRPr sz="1800">
                        <a:latin typeface="Dosis"/>
                        <a:ea typeface="Dosis"/>
                        <a:cs typeface="Dosis"/>
                        <a:sym typeface="Dosis"/>
                      </a:endParaRPr>
                    </a:p>
                  </a:txBody>
                  <a:tcPr marT="91425" marB="91425" marR="91425" marL="91425">
                    <a:lnL cap="flat" cmpd="sng" w="9525">
                      <a:solidFill>
                        <a:srgbClr val="0198A3"/>
                      </a:solidFill>
                      <a:prstDash val="solid"/>
                      <a:round/>
                      <a:headEnd len="sm" w="sm" type="none"/>
                      <a:tailEnd len="sm" w="sm" type="none"/>
                    </a:lnL>
                    <a:lnR cap="flat" cmpd="sng" w="9525">
                      <a:solidFill>
                        <a:srgbClr val="0198A3"/>
                      </a:solidFill>
                      <a:prstDash val="solid"/>
                      <a:round/>
                      <a:headEnd len="sm" w="sm" type="none"/>
                      <a:tailEnd len="sm" w="sm" type="none"/>
                    </a:lnR>
                    <a:lnT cap="flat" cmpd="sng" w="9525">
                      <a:solidFill>
                        <a:srgbClr val="0198A3"/>
                      </a:solidFill>
                      <a:prstDash val="solid"/>
                      <a:round/>
                      <a:headEnd len="sm" w="sm" type="none"/>
                      <a:tailEnd len="sm" w="sm" type="none"/>
                    </a:lnT>
                    <a:lnB cap="flat" cmpd="sng" w="9525">
                      <a:solidFill>
                        <a:srgbClr val="0198A3"/>
                      </a:solidFill>
                      <a:prstDash val="solid"/>
                      <a:round/>
                      <a:headEnd len="sm" w="sm" type="none"/>
                      <a:tailEnd len="sm" w="sm" type="none"/>
                    </a:lnB>
                  </a:tcPr>
                </a:tc>
                <a:tc>
                  <a:txBody>
                    <a:bodyPr/>
                    <a:lstStyle/>
                    <a:p>
                      <a:pPr indent="0" lvl="0" marL="0" rtl="0" algn="l">
                        <a:spcBef>
                          <a:spcPts val="0"/>
                        </a:spcBef>
                        <a:spcAft>
                          <a:spcPts val="0"/>
                        </a:spcAft>
                        <a:buNone/>
                      </a:pPr>
                      <a:r>
                        <a:rPr lang="en-US" sz="1800">
                          <a:latin typeface="Dosis"/>
                          <a:ea typeface="Dosis"/>
                          <a:cs typeface="Dosis"/>
                          <a:sym typeface="Dosis"/>
                        </a:rPr>
                        <a:t>8700</a:t>
                      </a:r>
                      <a:endParaRPr sz="1800">
                        <a:latin typeface="Dosis"/>
                        <a:ea typeface="Dosis"/>
                        <a:cs typeface="Dosis"/>
                        <a:sym typeface="Dosis"/>
                      </a:endParaRPr>
                    </a:p>
                  </a:txBody>
                  <a:tcPr marT="91425" marB="91425" marR="91425" marL="91425">
                    <a:lnL cap="flat" cmpd="sng" w="9525">
                      <a:solidFill>
                        <a:srgbClr val="0198A3"/>
                      </a:solidFill>
                      <a:prstDash val="solid"/>
                      <a:round/>
                      <a:headEnd len="sm" w="sm" type="none"/>
                      <a:tailEnd len="sm" w="sm" type="none"/>
                    </a:lnL>
                    <a:lnR cap="flat" cmpd="sng" w="9525">
                      <a:solidFill>
                        <a:srgbClr val="0198A3"/>
                      </a:solidFill>
                      <a:prstDash val="solid"/>
                      <a:round/>
                      <a:headEnd len="sm" w="sm" type="none"/>
                      <a:tailEnd len="sm" w="sm" type="none"/>
                    </a:lnR>
                    <a:lnT cap="flat" cmpd="sng" w="9525">
                      <a:solidFill>
                        <a:srgbClr val="0198A3"/>
                      </a:solidFill>
                      <a:prstDash val="solid"/>
                      <a:round/>
                      <a:headEnd len="sm" w="sm" type="none"/>
                      <a:tailEnd len="sm" w="sm" type="none"/>
                    </a:lnT>
                    <a:lnB cap="flat" cmpd="sng" w="9525">
                      <a:solidFill>
                        <a:srgbClr val="0198A3"/>
                      </a:solidFill>
                      <a:prstDash val="solid"/>
                      <a:round/>
                      <a:headEnd len="sm" w="sm" type="none"/>
                      <a:tailEnd len="sm" w="sm" type="none"/>
                    </a:lnB>
                  </a:tcPr>
                </a:tc>
                <a:tc>
                  <a:txBody>
                    <a:bodyPr/>
                    <a:lstStyle/>
                    <a:p>
                      <a:pPr indent="0" lvl="0" marL="0" rtl="0" algn="l">
                        <a:spcBef>
                          <a:spcPts val="0"/>
                        </a:spcBef>
                        <a:spcAft>
                          <a:spcPts val="0"/>
                        </a:spcAft>
                        <a:buNone/>
                      </a:pPr>
                      <a:r>
                        <a:rPr lang="en-US" sz="1800">
                          <a:latin typeface="Dosis"/>
                          <a:ea typeface="Dosis"/>
                          <a:cs typeface="Dosis"/>
                          <a:sym typeface="Dosis"/>
                        </a:rPr>
                        <a:t>9363</a:t>
                      </a:r>
                      <a:endParaRPr sz="1800">
                        <a:latin typeface="Dosis"/>
                        <a:ea typeface="Dosis"/>
                        <a:cs typeface="Dosis"/>
                        <a:sym typeface="Dosis"/>
                      </a:endParaRPr>
                    </a:p>
                  </a:txBody>
                  <a:tcPr marT="91425" marB="91425" marR="91425" marL="91425">
                    <a:lnL cap="flat" cmpd="sng" w="9525">
                      <a:solidFill>
                        <a:srgbClr val="0198A3"/>
                      </a:solidFill>
                      <a:prstDash val="solid"/>
                      <a:round/>
                      <a:headEnd len="sm" w="sm" type="none"/>
                      <a:tailEnd len="sm" w="sm" type="none"/>
                    </a:lnL>
                    <a:lnR cap="flat" cmpd="sng" w="9525">
                      <a:solidFill>
                        <a:srgbClr val="0198A3"/>
                      </a:solidFill>
                      <a:prstDash val="solid"/>
                      <a:round/>
                      <a:headEnd len="sm" w="sm" type="none"/>
                      <a:tailEnd len="sm" w="sm" type="none"/>
                    </a:lnR>
                    <a:lnT cap="flat" cmpd="sng" w="9525">
                      <a:solidFill>
                        <a:srgbClr val="0198A3"/>
                      </a:solidFill>
                      <a:prstDash val="solid"/>
                      <a:round/>
                      <a:headEnd len="sm" w="sm" type="none"/>
                      <a:tailEnd len="sm" w="sm" type="none"/>
                    </a:lnT>
                    <a:lnB cap="flat" cmpd="sng" w="9525">
                      <a:solidFill>
                        <a:srgbClr val="0198A3"/>
                      </a:solidFill>
                      <a:prstDash val="solid"/>
                      <a:round/>
                      <a:headEnd len="sm" w="sm" type="none"/>
                      <a:tailEnd len="sm" w="sm" type="none"/>
                    </a:lnB>
                  </a:tcPr>
                </a:tc>
                <a:tc>
                  <a:txBody>
                    <a:bodyPr/>
                    <a:lstStyle/>
                    <a:p>
                      <a:pPr indent="0" lvl="0" marL="0" rtl="0" algn="l">
                        <a:spcBef>
                          <a:spcPts val="0"/>
                        </a:spcBef>
                        <a:spcAft>
                          <a:spcPts val="0"/>
                        </a:spcAft>
                        <a:buNone/>
                      </a:pPr>
                      <a:r>
                        <a:rPr lang="en-US" sz="1800">
                          <a:latin typeface="Dosis"/>
                          <a:ea typeface="Dosis"/>
                          <a:cs typeface="Dosis"/>
                          <a:sym typeface="Dosis"/>
                        </a:rPr>
                        <a:t>7,62%</a:t>
                      </a:r>
                      <a:endParaRPr sz="1800">
                        <a:latin typeface="Dosis"/>
                        <a:ea typeface="Dosis"/>
                        <a:cs typeface="Dosis"/>
                        <a:sym typeface="Dosis"/>
                      </a:endParaRPr>
                    </a:p>
                  </a:txBody>
                  <a:tcPr marT="91425" marB="91425" marR="91425" marL="91425">
                    <a:lnL cap="flat" cmpd="sng" w="9525">
                      <a:solidFill>
                        <a:srgbClr val="0198A3"/>
                      </a:solidFill>
                      <a:prstDash val="solid"/>
                      <a:round/>
                      <a:headEnd len="sm" w="sm" type="none"/>
                      <a:tailEnd len="sm" w="sm" type="none"/>
                    </a:lnL>
                    <a:lnR cap="flat" cmpd="sng" w="9525">
                      <a:solidFill>
                        <a:srgbClr val="0198A3"/>
                      </a:solidFill>
                      <a:prstDash val="solid"/>
                      <a:round/>
                      <a:headEnd len="sm" w="sm" type="none"/>
                      <a:tailEnd len="sm" w="sm" type="none"/>
                    </a:lnR>
                    <a:lnT cap="flat" cmpd="sng" w="9525">
                      <a:solidFill>
                        <a:srgbClr val="0198A3"/>
                      </a:solidFill>
                      <a:prstDash val="solid"/>
                      <a:round/>
                      <a:headEnd len="sm" w="sm" type="none"/>
                      <a:tailEnd len="sm" w="sm" type="none"/>
                    </a:lnT>
                    <a:lnB cap="flat" cmpd="sng" w="9525">
                      <a:solidFill>
                        <a:srgbClr val="0198A3"/>
                      </a:solidFill>
                      <a:prstDash val="solid"/>
                      <a:round/>
                      <a:headEnd len="sm" w="sm" type="none"/>
                      <a:tailEnd len="sm" w="sm" type="none"/>
                    </a:lnB>
                    <a:solidFill>
                      <a:schemeClr val="accent4"/>
                    </a:solidFill>
                  </a:tcPr>
                </a:tc>
              </a:tr>
              <a:tr h="371475">
                <a:tc>
                  <a:txBody>
                    <a:bodyPr/>
                    <a:lstStyle/>
                    <a:p>
                      <a:pPr indent="0" lvl="0" marL="0" rtl="0" algn="l">
                        <a:spcBef>
                          <a:spcPts val="0"/>
                        </a:spcBef>
                        <a:spcAft>
                          <a:spcPts val="0"/>
                        </a:spcAft>
                        <a:buNone/>
                      </a:pPr>
                      <a:r>
                        <a:rPr lang="en-US" sz="1800">
                          <a:latin typeface="Dosis"/>
                          <a:ea typeface="Dosis"/>
                          <a:cs typeface="Dosis"/>
                          <a:sym typeface="Dosis"/>
                        </a:rPr>
                        <a:t>ford</a:t>
                      </a:r>
                      <a:endParaRPr sz="1800">
                        <a:latin typeface="Dosis"/>
                        <a:ea typeface="Dosis"/>
                        <a:cs typeface="Dosis"/>
                        <a:sym typeface="Dosis"/>
                      </a:endParaRPr>
                    </a:p>
                  </a:txBody>
                  <a:tcPr marT="91425" marB="91425" marR="91425" marL="91425">
                    <a:lnL cap="flat" cmpd="sng" w="9525">
                      <a:solidFill>
                        <a:srgbClr val="0198A3"/>
                      </a:solidFill>
                      <a:prstDash val="solid"/>
                      <a:round/>
                      <a:headEnd len="sm" w="sm" type="none"/>
                      <a:tailEnd len="sm" w="sm" type="none"/>
                    </a:lnL>
                    <a:lnR cap="flat" cmpd="sng" w="9525">
                      <a:solidFill>
                        <a:srgbClr val="0198A3"/>
                      </a:solidFill>
                      <a:prstDash val="solid"/>
                      <a:round/>
                      <a:headEnd len="sm" w="sm" type="none"/>
                      <a:tailEnd len="sm" w="sm" type="none"/>
                    </a:lnR>
                    <a:lnT cap="flat" cmpd="sng" w="9525">
                      <a:solidFill>
                        <a:srgbClr val="0198A3"/>
                      </a:solidFill>
                      <a:prstDash val="solid"/>
                      <a:round/>
                      <a:headEnd len="sm" w="sm" type="none"/>
                      <a:tailEnd len="sm" w="sm" type="none"/>
                    </a:lnT>
                    <a:lnB cap="flat" cmpd="sng" w="9525">
                      <a:solidFill>
                        <a:srgbClr val="0198A3"/>
                      </a:solidFill>
                      <a:prstDash val="solid"/>
                      <a:round/>
                      <a:headEnd len="sm" w="sm" type="none"/>
                      <a:tailEnd len="sm" w="sm" type="none"/>
                    </a:lnB>
                  </a:tcPr>
                </a:tc>
                <a:tc>
                  <a:txBody>
                    <a:bodyPr/>
                    <a:lstStyle/>
                    <a:p>
                      <a:pPr indent="0" lvl="0" marL="0" rtl="0" algn="l">
                        <a:spcBef>
                          <a:spcPts val="0"/>
                        </a:spcBef>
                        <a:spcAft>
                          <a:spcPts val="0"/>
                        </a:spcAft>
                        <a:buNone/>
                      </a:pPr>
                      <a:r>
                        <a:rPr lang="en-US" sz="1800">
                          <a:latin typeface="Dosis"/>
                          <a:ea typeface="Dosis"/>
                          <a:cs typeface="Dosis"/>
                          <a:sym typeface="Dosis"/>
                        </a:rPr>
                        <a:t>fusion</a:t>
                      </a:r>
                      <a:endParaRPr sz="1800">
                        <a:latin typeface="Dosis"/>
                        <a:ea typeface="Dosis"/>
                        <a:cs typeface="Dosis"/>
                        <a:sym typeface="Dosis"/>
                      </a:endParaRPr>
                    </a:p>
                  </a:txBody>
                  <a:tcPr marT="91425" marB="91425" marR="91425" marL="91425">
                    <a:lnL cap="flat" cmpd="sng" w="9525">
                      <a:solidFill>
                        <a:srgbClr val="0198A3"/>
                      </a:solidFill>
                      <a:prstDash val="solid"/>
                      <a:round/>
                      <a:headEnd len="sm" w="sm" type="none"/>
                      <a:tailEnd len="sm" w="sm" type="none"/>
                    </a:lnL>
                    <a:lnR cap="flat" cmpd="sng" w="9525">
                      <a:solidFill>
                        <a:srgbClr val="0198A3"/>
                      </a:solidFill>
                      <a:prstDash val="solid"/>
                      <a:round/>
                      <a:headEnd len="sm" w="sm" type="none"/>
                      <a:tailEnd len="sm" w="sm" type="none"/>
                    </a:lnR>
                    <a:lnT cap="flat" cmpd="sng" w="9525">
                      <a:solidFill>
                        <a:srgbClr val="0198A3"/>
                      </a:solidFill>
                      <a:prstDash val="solid"/>
                      <a:round/>
                      <a:headEnd len="sm" w="sm" type="none"/>
                      <a:tailEnd len="sm" w="sm" type="none"/>
                    </a:lnT>
                    <a:lnB cap="flat" cmpd="sng" w="9525">
                      <a:solidFill>
                        <a:srgbClr val="0198A3"/>
                      </a:solidFill>
                      <a:prstDash val="solid"/>
                      <a:round/>
                      <a:headEnd len="sm" w="sm" type="none"/>
                      <a:tailEnd len="sm" w="sm" type="none"/>
                    </a:lnB>
                  </a:tcPr>
                </a:tc>
                <a:tc>
                  <a:txBody>
                    <a:bodyPr/>
                    <a:lstStyle/>
                    <a:p>
                      <a:pPr indent="0" lvl="0" marL="0" rtl="0" algn="l">
                        <a:spcBef>
                          <a:spcPts val="0"/>
                        </a:spcBef>
                        <a:spcAft>
                          <a:spcPts val="0"/>
                        </a:spcAft>
                        <a:buNone/>
                      </a:pPr>
                      <a:r>
                        <a:rPr lang="en-US" sz="1800">
                          <a:latin typeface="Dosis"/>
                          <a:ea typeface="Dosis"/>
                          <a:cs typeface="Dosis"/>
                          <a:sym typeface="Dosis"/>
                        </a:rPr>
                        <a:t>sedan</a:t>
                      </a:r>
                      <a:endParaRPr sz="1800">
                        <a:latin typeface="Dosis"/>
                        <a:ea typeface="Dosis"/>
                        <a:cs typeface="Dosis"/>
                        <a:sym typeface="Dosis"/>
                      </a:endParaRPr>
                    </a:p>
                  </a:txBody>
                  <a:tcPr marT="91425" marB="91425" marR="91425" marL="91425">
                    <a:lnL cap="flat" cmpd="sng" w="9525">
                      <a:solidFill>
                        <a:srgbClr val="0198A3"/>
                      </a:solidFill>
                      <a:prstDash val="solid"/>
                      <a:round/>
                      <a:headEnd len="sm" w="sm" type="none"/>
                      <a:tailEnd len="sm" w="sm" type="none"/>
                    </a:lnL>
                    <a:lnR cap="flat" cmpd="sng" w="9525">
                      <a:solidFill>
                        <a:srgbClr val="0198A3"/>
                      </a:solidFill>
                      <a:prstDash val="solid"/>
                      <a:round/>
                      <a:headEnd len="sm" w="sm" type="none"/>
                      <a:tailEnd len="sm" w="sm" type="none"/>
                    </a:lnR>
                    <a:lnT cap="flat" cmpd="sng" w="9525">
                      <a:solidFill>
                        <a:srgbClr val="0198A3"/>
                      </a:solidFill>
                      <a:prstDash val="solid"/>
                      <a:round/>
                      <a:headEnd len="sm" w="sm" type="none"/>
                      <a:tailEnd len="sm" w="sm" type="none"/>
                    </a:lnT>
                    <a:lnB cap="flat" cmpd="sng" w="9525">
                      <a:solidFill>
                        <a:srgbClr val="0198A3"/>
                      </a:solidFill>
                      <a:prstDash val="solid"/>
                      <a:round/>
                      <a:headEnd len="sm" w="sm" type="none"/>
                      <a:tailEnd len="sm" w="sm" type="none"/>
                    </a:lnB>
                  </a:tcPr>
                </a:tc>
                <a:tc>
                  <a:txBody>
                    <a:bodyPr/>
                    <a:lstStyle/>
                    <a:p>
                      <a:pPr indent="0" lvl="0" marL="0" rtl="0" algn="l">
                        <a:spcBef>
                          <a:spcPts val="0"/>
                        </a:spcBef>
                        <a:spcAft>
                          <a:spcPts val="0"/>
                        </a:spcAft>
                        <a:buNone/>
                      </a:pPr>
                      <a:r>
                        <a:rPr lang="en-US" sz="1800">
                          <a:latin typeface="Dosis"/>
                          <a:ea typeface="Dosis"/>
                          <a:cs typeface="Dosis"/>
                          <a:sym typeface="Dosis"/>
                        </a:rPr>
                        <a:t>brown</a:t>
                      </a:r>
                      <a:endParaRPr sz="1800">
                        <a:latin typeface="Dosis"/>
                        <a:ea typeface="Dosis"/>
                        <a:cs typeface="Dosis"/>
                        <a:sym typeface="Dosis"/>
                      </a:endParaRPr>
                    </a:p>
                  </a:txBody>
                  <a:tcPr marT="91425" marB="91425" marR="91425" marL="91425">
                    <a:lnL cap="flat" cmpd="sng" w="9525">
                      <a:solidFill>
                        <a:srgbClr val="0198A3"/>
                      </a:solidFill>
                      <a:prstDash val="solid"/>
                      <a:round/>
                      <a:headEnd len="sm" w="sm" type="none"/>
                      <a:tailEnd len="sm" w="sm" type="none"/>
                    </a:lnL>
                    <a:lnR cap="flat" cmpd="sng" w="9525">
                      <a:solidFill>
                        <a:srgbClr val="0198A3"/>
                      </a:solidFill>
                      <a:prstDash val="solid"/>
                      <a:round/>
                      <a:headEnd len="sm" w="sm" type="none"/>
                      <a:tailEnd len="sm" w="sm" type="none"/>
                    </a:lnR>
                    <a:lnT cap="flat" cmpd="sng" w="9525">
                      <a:solidFill>
                        <a:srgbClr val="0198A3"/>
                      </a:solidFill>
                      <a:prstDash val="solid"/>
                      <a:round/>
                      <a:headEnd len="sm" w="sm" type="none"/>
                      <a:tailEnd len="sm" w="sm" type="none"/>
                    </a:lnT>
                    <a:lnB cap="flat" cmpd="sng" w="9525">
                      <a:solidFill>
                        <a:srgbClr val="0198A3"/>
                      </a:solidFill>
                      <a:prstDash val="solid"/>
                      <a:round/>
                      <a:headEnd len="sm" w="sm" type="none"/>
                      <a:tailEnd len="sm" w="sm" type="none"/>
                    </a:lnB>
                  </a:tcPr>
                </a:tc>
                <a:tc>
                  <a:txBody>
                    <a:bodyPr/>
                    <a:lstStyle/>
                    <a:p>
                      <a:pPr indent="0" lvl="0" marL="0" rtl="0" algn="l">
                        <a:spcBef>
                          <a:spcPts val="0"/>
                        </a:spcBef>
                        <a:spcAft>
                          <a:spcPts val="0"/>
                        </a:spcAft>
                        <a:buNone/>
                      </a:pPr>
                      <a:r>
                        <a:rPr lang="en-US" sz="1800">
                          <a:latin typeface="Dosis"/>
                          <a:ea typeface="Dosis"/>
                          <a:cs typeface="Dosis"/>
                          <a:sym typeface="Dosis"/>
                        </a:rPr>
                        <a:t>15200</a:t>
                      </a:r>
                      <a:endParaRPr sz="1800">
                        <a:latin typeface="Dosis"/>
                        <a:ea typeface="Dosis"/>
                        <a:cs typeface="Dosis"/>
                        <a:sym typeface="Dosis"/>
                      </a:endParaRPr>
                    </a:p>
                  </a:txBody>
                  <a:tcPr marT="91425" marB="91425" marR="91425" marL="91425">
                    <a:lnL cap="flat" cmpd="sng" w="9525">
                      <a:solidFill>
                        <a:srgbClr val="0198A3"/>
                      </a:solidFill>
                      <a:prstDash val="solid"/>
                      <a:round/>
                      <a:headEnd len="sm" w="sm" type="none"/>
                      <a:tailEnd len="sm" w="sm" type="none"/>
                    </a:lnL>
                    <a:lnR cap="flat" cmpd="sng" w="9525">
                      <a:solidFill>
                        <a:srgbClr val="0198A3"/>
                      </a:solidFill>
                      <a:prstDash val="solid"/>
                      <a:round/>
                      <a:headEnd len="sm" w="sm" type="none"/>
                      <a:tailEnd len="sm" w="sm" type="none"/>
                    </a:lnR>
                    <a:lnT cap="flat" cmpd="sng" w="9525">
                      <a:solidFill>
                        <a:srgbClr val="0198A3"/>
                      </a:solidFill>
                      <a:prstDash val="solid"/>
                      <a:round/>
                      <a:headEnd len="sm" w="sm" type="none"/>
                      <a:tailEnd len="sm" w="sm" type="none"/>
                    </a:lnT>
                    <a:lnB cap="flat" cmpd="sng" w="9525">
                      <a:solidFill>
                        <a:srgbClr val="0198A3"/>
                      </a:solidFill>
                      <a:prstDash val="solid"/>
                      <a:round/>
                      <a:headEnd len="sm" w="sm" type="none"/>
                      <a:tailEnd len="sm" w="sm" type="none"/>
                    </a:lnB>
                  </a:tcPr>
                </a:tc>
                <a:tc>
                  <a:txBody>
                    <a:bodyPr/>
                    <a:lstStyle/>
                    <a:p>
                      <a:pPr indent="0" lvl="0" marL="0" rtl="0" algn="l">
                        <a:spcBef>
                          <a:spcPts val="0"/>
                        </a:spcBef>
                        <a:spcAft>
                          <a:spcPts val="0"/>
                        </a:spcAft>
                        <a:buNone/>
                      </a:pPr>
                      <a:r>
                        <a:rPr lang="en-US" sz="1800">
                          <a:latin typeface="Dosis"/>
                          <a:ea typeface="Dosis"/>
                          <a:cs typeface="Dosis"/>
                          <a:sym typeface="Dosis"/>
                        </a:rPr>
                        <a:t>15915</a:t>
                      </a:r>
                      <a:endParaRPr sz="1800">
                        <a:latin typeface="Dosis"/>
                        <a:ea typeface="Dosis"/>
                        <a:cs typeface="Dosis"/>
                        <a:sym typeface="Dosis"/>
                      </a:endParaRPr>
                    </a:p>
                  </a:txBody>
                  <a:tcPr marT="91425" marB="91425" marR="91425" marL="91425">
                    <a:lnL cap="flat" cmpd="sng" w="9525">
                      <a:solidFill>
                        <a:srgbClr val="0198A3"/>
                      </a:solidFill>
                      <a:prstDash val="solid"/>
                      <a:round/>
                      <a:headEnd len="sm" w="sm" type="none"/>
                      <a:tailEnd len="sm" w="sm" type="none"/>
                    </a:lnL>
                    <a:lnR cap="flat" cmpd="sng" w="9525">
                      <a:solidFill>
                        <a:srgbClr val="0198A3"/>
                      </a:solidFill>
                      <a:prstDash val="solid"/>
                      <a:round/>
                      <a:headEnd len="sm" w="sm" type="none"/>
                      <a:tailEnd len="sm" w="sm" type="none"/>
                    </a:lnR>
                    <a:lnT cap="flat" cmpd="sng" w="9525">
                      <a:solidFill>
                        <a:srgbClr val="0198A3"/>
                      </a:solidFill>
                      <a:prstDash val="solid"/>
                      <a:round/>
                      <a:headEnd len="sm" w="sm" type="none"/>
                      <a:tailEnd len="sm" w="sm" type="none"/>
                    </a:lnT>
                    <a:lnB cap="flat" cmpd="sng" w="9525">
                      <a:solidFill>
                        <a:srgbClr val="0198A3"/>
                      </a:solidFill>
                      <a:prstDash val="solid"/>
                      <a:round/>
                      <a:headEnd len="sm" w="sm" type="none"/>
                      <a:tailEnd len="sm" w="sm" type="none"/>
                    </a:lnB>
                  </a:tcPr>
                </a:tc>
                <a:tc>
                  <a:txBody>
                    <a:bodyPr/>
                    <a:lstStyle/>
                    <a:p>
                      <a:pPr indent="0" lvl="0" marL="0" rtl="0" algn="l">
                        <a:spcBef>
                          <a:spcPts val="0"/>
                        </a:spcBef>
                        <a:spcAft>
                          <a:spcPts val="0"/>
                        </a:spcAft>
                        <a:buNone/>
                      </a:pPr>
                      <a:r>
                        <a:rPr lang="en-US" sz="1800">
                          <a:latin typeface="Dosis"/>
                          <a:ea typeface="Dosis"/>
                          <a:cs typeface="Dosis"/>
                          <a:sym typeface="Dosis"/>
                        </a:rPr>
                        <a:t>4,70%</a:t>
                      </a:r>
                      <a:endParaRPr sz="1800">
                        <a:latin typeface="Dosis"/>
                        <a:ea typeface="Dosis"/>
                        <a:cs typeface="Dosis"/>
                        <a:sym typeface="Dosis"/>
                      </a:endParaRPr>
                    </a:p>
                  </a:txBody>
                  <a:tcPr marT="91425" marB="91425" marR="91425" marL="91425">
                    <a:lnL cap="flat" cmpd="sng" w="9525">
                      <a:solidFill>
                        <a:srgbClr val="0198A3"/>
                      </a:solidFill>
                      <a:prstDash val="solid"/>
                      <a:round/>
                      <a:headEnd len="sm" w="sm" type="none"/>
                      <a:tailEnd len="sm" w="sm" type="none"/>
                    </a:lnL>
                    <a:lnR cap="flat" cmpd="sng" w="9525">
                      <a:solidFill>
                        <a:srgbClr val="0198A3"/>
                      </a:solidFill>
                      <a:prstDash val="solid"/>
                      <a:round/>
                      <a:headEnd len="sm" w="sm" type="none"/>
                      <a:tailEnd len="sm" w="sm" type="none"/>
                    </a:lnR>
                    <a:lnT cap="flat" cmpd="sng" w="9525">
                      <a:solidFill>
                        <a:srgbClr val="0198A3"/>
                      </a:solidFill>
                      <a:prstDash val="solid"/>
                      <a:round/>
                      <a:headEnd len="sm" w="sm" type="none"/>
                      <a:tailEnd len="sm" w="sm" type="none"/>
                    </a:lnT>
                    <a:lnB cap="flat" cmpd="sng" w="9525">
                      <a:solidFill>
                        <a:srgbClr val="0198A3"/>
                      </a:solidFill>
                      <a:prstDash val="solid"/>
                      <a:round/>
                      <a:headEnd len="sm" w="sm" type="none"/>
                      <a:tailEnd len="sm" w="sm" type="none"/>
                    </a:lnB>
                    <a:solidFill>
                      <a:schemeClr val="accent4"/>
                    </a:solidFill>
                  </a:tcPr>
                </a:tc>
              </a:tr>
              <a:tr h="371475">
                <a:tc>
                  <a:txBody>
                    <a:bodyPr/>
                    <a:lstStyle/>
                    <a:p>
                      <a:pPr indent="0" lvl="0" marL="0" rtl="0" algn="l">
                        <a:spcBef>
                          <a:spcPts val="0"/>
                        </a:spcBef>
                        <a:spcAft>
                          <a:spcPts val="0"/>
                        </a:spcAft>
                        <a:buNone/>
                      </a:pPr>
                      <a:r>
                        <a:rPr lang="en-US" sz="1800">
                          <a:latin typeface="Dosis"/>
                          <a:ea typeface="Dosis"/>
                          <a:cs typeface="Dosis"/>
                          <a:sym typeface="Dosis"/>
                        </a:rPr>
                        <a:t>ford</a:t>
                      </a:r>
                      <a:endParaRPr sz="1800">
                        <a:latin typeface="Dosis"/>
                        <a:ea typeface="Dosis"/>
                        <a:cs typeface="Dosis"/>
                        <a:sym typeface="Dosis"/>
                      </a:endParaRPr>
                    </a:p>
                  </a:txBody>
                  <a:tcPr marT="91425" marB="91425" marR="91425" marL="91425">
                    <a:lnL cap="flat" cmpd="sng" w="9525">
                      <a:solidFill>
                        <a:srgbClr val="0198A3"/>
                      </a:solidFill>
                      <a:prstDash val="solid"/>
                      <a:round/>
                      <a:headEnd len="sm" w="sm" type="none"/>
                      <a:tailEnd len="sm" w="sm" type="none"/>
                    </a:lnL>
                    <a:lnR cap="flat" cmpd="sng" w="9525">
                      <a:solidFill>
                        <a:srgbClr val="0198A3"/>
                      </a:solidFill>
                      <a:prstDash val="solid"/>
                      <a:round/>
                      <a:headEnd len="sm" w="sm" type="none"/>
                      <a:tailEnd len="sm" w="sm" type="none"/>
                    </a:lnR>
                    <a:lnT cap="flat" cmpd="sng" w="9525">
                      <a:solidFill>
                        <a:srgbClr val="0198A3"/>
                      </a:solidFill>
                      <a:prstDash val="solid"/>
                      <a:round/>
                      <a:headEnd len="sm" w="sm" type="none"/>
                      <a:tailEnd len="sm" w="sm" type="none"/>
                    </a:lnT>
                    <a:lnB cap="flat" cmpd="sng" w="9525">
                      <a:solidFill>
                        <a:srgbClr val="0198A3"/>
                      </a:solidFill>
                      <a:prstDash val="solid"/>
                      <a:round/>
                      <a:headEnd len="sm" w="sm" type="none"/>
                      <a:tailEnd len="sm" w="sm" type="none"/>
                    </a:lnB>
                  </a:tcPr>
                </a:tc>
                <a:tc>
                  <a:txBody>
                    <a:bodyPr/>
                    <a:lstStyle/>
                    <a:p>
                      <a:pPr indent="0" lvl="0" marL="0" rtl="0" algn="l">
                        <a:spcBef>
                          <a:spcPts val="0"/>
                        </a:spcBef>
                        <a:spcAft>
                          <a:spcPts val="0"/>
                        </a:spcAft>
                        <a:buNone/>
                      </a:pPr>
                      <a:r>
                        <a:rPr lang="en-US" sz="1800">
                          <a:latin typeface="Dosis"/>
                          <a:ea typeface="Dosis"/>
                          <a:cs typeface="Dosis"/>
                          <a:sym typeface="Dosis"/>
                        </a:rPr>
                        <a:t>fusion</a:t>
                      </a:r>
                      <a:endParaRPr sz="1800">
                        <a:latin typeface="Dosis"/>
                        <a:ea typeface="Dosis"/>
                        <a:cs typeface="Dosis"/>
                        <a:sym typeface="Dosis"/>
                      </a:endParaRPr>
                    </a:p>
                  </a:txBody>
                  <a:tcPr marT="91425" marB="91425" marR="91425" marL="91425">
                    <a:lnL cap="flat" cmpd="sng" w="9525">
                      <a:solidFill>
                        <a:srgbClr val="0198A3"/>
                      </a:solidFill>
                      <a:prstDash val="solid"/>
                      <a:round/>
                      <a:headEnd len="sm" w="sm" type="none"/>
                      <a:tailEnd len="sm" w="sm" type="none"/>
                    </a:lnL>
                    <a:lnR cap="flat" cmpd="sng" w="9525">
                      <a:solidFill>
                        <a:srgbClr val="0198A3"/>
                      </a:solidFill>
                      <a:prstDash val="solid"/>
                      <a:round/>
                      <a:headEnd len="sm" w="sm" type="none"/>
                      <a:tailEnd len="sm" w="sm" type="none"/>
                    </a:lnR>
                    <a:lnT cap="flat" cmpd="sng" w="9525">
                      <a:solidFill>
                        <a:srgbClr val="0198A3"/>
                      </a:solidFill>
                      <a:prstDash val="solid"/>
                      <a:round/>
                      <a:headEnd len="sm" w="sm" type="none"/>
                      <a:tailEnd len="sm" w="sm" type="none"/>
                    </a:lnT>
                    <a:lnB cap="flat" cmpd="sng" w="9525">
                      <a:solidFill>
                        <a:srgbClr val="0198A3"/>
                      </a:solidFill>
                      <a:prstDash val="solid"/>
                      <a:round/>
                      <a:headEnd len="sm" w="sm" type="none"/>
                      <a:tailEnd len="sm" w="sm" type="none"/>
                    </a:lnB>
                  </a:tcPr>
                </a:tc>
                <a:tc>
                  <a:txBody>
                    <a:bodyPr/>
                    <a:lstStyle/>
                    <a:p>
                      <a:pPr indent="0" lvl="0" marL="0" rtl="0" algn="l">
                        <a:spcBef>
                          <a:spcPts val="0"/>
                        </a:spcBef>
                        <a:spcAft>
                          <a:spcPts val="0"/>
                        </a:spcAft>
                        <a:buNone/>
                      </a:pPr>
                      <a:r>
                        <a:rPr lang="en-US" sz="1800">
                          <a:latin typeface="Dosis"/>
                          <a:ea typeface="Dosis"/>
                          <a:cs typeface="Dosis"/>
                          <a:sym typeface="Dosis"/>
                        </a:rPr>
                        <a:t>sedan</a:t>
                      </a:r>
                      <a:endParaRPr sz="1800">
                        <a:latin typeface="Dosis"/>
                        <a:ea typeface="Dosis"/>
                        <a:cs typeface="Dosis"/>
                        <a:sym typeface="Dosis"/>
                      </a:endParaRPr>
                    </a:p>
                  </a:txBody>
                  <a:tcPr marT="91425" marB="91425" marR="91425" marL="91425">
                    <a:lnL cap="flat" cmpd="sng" w="9525">
                      <a:solidFill>
                        <a:srgbClr val="0198A3"/>
                      </a:solidFill>
                      <a:prstDash val="solid"/>
                      <a:round/>
                      <a:headEnd len="sm" w="sm" type="none"/>
                      <a:tailEnd len="sm" w="sm" type="none"/>
                    </a:lnL>
                    <a:lnR cap="flat" cmpd="sng" w="9525">
                      <a:solidFill>
                        <a:srgbClr val="0198A3"/>
                      </a:solidFill>
                      <a:prstDash val="solid"/>
                      <a:round/>
                      <a:headEnd len="sm" w="sm" type="none"/>
                      <a:tailEnd len="sm" w="sm" type="none"/>
                    </a:lnR>
                    <a:lnT cap="flat" cmpd="sng" w="9525">
                      <a:solidFill>
                        <a:srgbClr val="0198A3"/>
                      </a:solidFill>
                      <a:prstDash val="solid"/>
                      <a:round/>
                      <a:headEnd len="sm" w="sm" type="none"/>
                      <a:tailEnd len="sm" w="sm" type="none"/>
                    </a:lnT>
                    <a:lnB cap="flat" cmpd="sng" w="9525">
                      <a:solidFill>
                        <a:srgbClr val="0198A3"/>
                      </a:solidFill>
                      <a:prstDash val="solid"/>
                      <a:round/>
                      <a:headEnd len="sm" w="sm" type="none"/>
                      <a:tailEnd len="sm" w="sm" type="none"/>
                    </a:lnB>
                  </a:tcPr>
                </a:tc>
                <a:tc>
                  <a:txBody>
                    <a:bodyPr/>
                    <a:lstStyle/>
                    <a:p>
                      <a:pPr indent="0" lvl="0" marL="0" rtl="0" algn="l">
                        <a:spcBef>
                          <a:spcPts val="0"/>
                        </a:spcBef>
                        <a:spcAft>
                          <a:spcPts val="0"/>
                        </a:spcAft>
                        <a:buNone/>
                      </a:pPr>
                      <a:r>
                        <a:rPr lang="en-US" sz="1800">
                          <a:latin typeface="Dosis"/>
                          <a:ea typeface="Dosis"/>
                          <a:cs typeface="Dosis"/>
                          <a:sym typeface="Dosis"/>
                        </a:rPr>
                        <a:t>silver</a:t>
                      </a:r>
                      <a:endParaRPr sz="1800">
                        <a:latin typeface="Dosis"/>
                        <a:ea typeface="Dosis"/>
                        <a:cs typeface="Dosis"/>
                        <a:sym typeface="Dosis"/>
                      </a:endParaRPr>
                    </a:p>
                  </a:txBody>
                  <a:tcPr marT="91425" marB="91425" marR="91425" marL="91425">
                    <a:lnL cap="flat" cmpd="sng" w="9525">
                      <a:solidFill>
                        <a:srgbClr val="0198A3"/>
                      </a:solidFill>
                      <a:prstDash val="solid"/>
                      <a:round/>
                      <a:headEnd len="sm" w="sm" type="none"/>
                      <a:tailEnd len="sm" w="sm" type="none"/>
                    </a:lnL>
                    <a:lnR cap="flat" cmpd="sng" w="9525">
                      <a:solidFill>
                        <a:srgbClr val="0198A3"/>
                      </a:solidFill>
                      <a:prstDash val="solid"/>
                      <a:round/>
                      <a:headEnd len="sm" w="sm" type="none"/>
                      <a:tailEnd len="sm" w="sm" type="none"/>
                    </a:lnR>
                    <a:lnT cap="flat" cmpd="sng" w="9525">
                      <a:solidFill>
                        <a:srgbClr val="0198A3"/>
                      </a:solidFill>
                      <a:prstDash val="solid"/>
                      <a:round/>
                      <a:headEnd len="sm" w="sm" type="none"/>
                      <a:tailEnd len="sm" w="sm" type="none"/>
                    </a:lnT>
                    <a:lnB cap="flat" cmpd="sng" w="9525">
                      <a:solidFill>
                        <a:srgbClr val="0198A3"/>
                      </a:solidFill>
                      <a:prstDash val="solid"/>
                      <a:round/>
                      <a:headEnd len="sm" w="sm" type="none"/>
                      <a:tailEnd len="sm" w="sm" type="none"/>
                    </a:lnB>
                  </a:tcPr>
                </a:tc>
                <a:tc>
                  <a:txBody>
                    <a:bodyPr/>
                    <a:lstStyle/>
                    <a:p>
                      <a:pPr indent="0" lvl="0" marL="0" rtl="0" algn="l">
                        <a:spcBef>
                          <a:spcPts val="0"/>
                        </a:spcBef>
                        <a:spcAft>
                          <a:spcPts val="0"/>
                        </a:spcAft>
                        <a:buNone/>
                      </a:pPr>
                      <a:r>
                        <a:rPr lang="en-US" sz="1800">
                          <a:latin typeface="Dosis"/>
                          <a:ea typeface="Dosis"/>
                          <a:cs typeface="Dosis"/>
                          <a:sym typeface="Dosis"/>
                        </a:rPr>
                        <a:t>7200</a:t>
                      </a:r>
                      <a:endParaRPr sz="1800">
                        <a:latin typeface="Dosis"/>
                        <a:ea typeface="Dosis"/>
                        <a:cs typeface="Dosis"/>
                        <a:sym typeface="Dosis"/>
                      </a:endParaRPr>
                    </a:p>
                  </a:txBody>
                  <a:tcPr marT="91425" marB="91425" marR="91425" marL="91425">
                    <a:lnL cap="flat" cmpd="sng" w="9525">
                      <a:solidFill>
                        <a:srgbClr val="0198A3"/>
                      </a:solidFill>
                      <a:prstDash val="solid"/>
                      <a:round/>
                      <a:headEnd len="sm" w="sm" type="none"/>
                      <a:tailEnd len="sm" w="sm" type="none"/>
                    </a:lnL>
                    <a:lnR cap="flat" cmpd="sng" w="9525">
                      <a:solidFill>
                        <a:srgbClr val="0198A3"/>
                      </a:solidFill>
                      <a:prstDash val="solid"/>
                      <a:round/>
                      <a:headEnd len="sm" w="sm" type="none"/>
                      <a:tailEnd len="sm" w="sm" type="none"/>
                    </a:lnR>
                    <a:lnT cap="flat" cmpd="sng" w="9525">
                      <a:solidFill>
                        <a:srgbClr val="0198A3"/>
                      </a:solidFill>
                      <a:prstDash val="solid"/>
                      <a:round/>
                      <a:headEnd len="sm" w="sm" type="none"/>
                      <a:tailEnd len="sm" w="sm" type="none"/>
                    </a:lnT>
                    <a:lnB cap="flat" cmpd="sng" w="9525">
                      <a:solidFill>
                        <a:srgbClr val="0198A3"/>
                      </a:solidFill>
                      <a:prstDash val="solid"/>
                      <a:round/>
                      <a:headEnd len="sm" w="sm" type="none"/>
                      <a:tailEnd len="sm" w="sm" type="none"/>
                    </a:lnB>
                  </a:tcPr>
                </a:tc>
                <a:tc>
                  <a:txBody>
                    <a:bodyPr/>
                    <a:lstStyle/>
                    <a:p>
                      <a:pPr indent="0" lvl="0" marL="0" rtl="0" algn="l">
                        <a:spcBef>
                          <a:spcPts val="0"/>
                        </a:spcBef>
                        <a:spcAft>
                          <a:spcPts val="0"/>
                        </a:spcAft>
                        <a:buNone/>
                      </a:pPr>
                      <a:r>
                        <a:rPr lang="en-US" sz="1800">
                          <a:latin typeface="Dosis"/>
                          <a:ea typeface="Dosis"/>
                          <a:cs typeface="Dosis"/>
                          <a:sym typeface="Dosis"/>
                        </a:rPr>
                        <a:t>6527</a:t>
                      </a:r>
                      <a:endParaRPr sz="1800">
                        <a:latin typeface="Dosis"/>
                        <a:ea typeface="Dosis"/>
                        <a:cs typeface="Dosis"/>
                        <a:sym typeface="Dosis"/>
                      </a:endParaRPr>
                    </a:p>
                  </a:txBody>
                  <a:tcPr marT="91425" marB="91425" marR="91425" marL="91425">
                    <a:lnL cap="flat" cmpd="sng" w="9525">
                      <a:solidFill>
                        <a:srgbClr val="0198A3"/>
                      </a:solidFill>
                      <a:prstDash val="solid"/>
                      <a:round/>
                      <a:headEnd len="sm" w="sm" type="none"/>
                      <a:tailEnd len="sm" w="sm" type="none"/>
                    </a:lnL>
                    <a:lnR cap="flat" cmpd="sng" w="9525">
                      <a:solidFill>
                        <a:srgbClr val="0198A3"/>
                      </a:solidFill>
                      <a:prstDash val="solid"/>
                      <a:round/>
                      <a:headEnd len="sm" w="sm" type="none"/>
                      <a:tailEnd len="sm" w="sm" type="none"/>
                    </a:lnR>
                    <a:lnT cap="flat" cmpd="sng" w="9525">
                      <a:solidFill>
                        <a:srgbClr val="0198A3"/>
                      </a:solidFill>
                      <a:prstDash val="solid"/>
                      <a:round/>
                      <a:headEnd len="sm" w="sm" type="none"/>
                      <a:tailEnd len="sm" w="sm" type="none"/>
                    </a:lnT>
                    <a:lnB cap="flat" cmpd="sng" w="9525">
                      <a:solidFill>
                        <a:srgbClr val="0198A3"/>
                      </a:solidFill>
                      <a:prstDash val="solid"/>
                      <a:round/>
                      <a:headEnd len="sm" w="sm" type="none"/>
                      <a:tailEnd len="sm" w="sm" type="none"/>
                    </a:lnB>
                  </a:tcPr>
                </a:tc>
                <a:tc>
                  <a:txBody>
                    <a:bodyPr/>
                    <a:lstStyle/>
                    <a:p>
                      <a:pPr indent="0" lvl="0" marL="0" rtl="0" algn="l">
                        <a:spcBef>
                          <a:spcPts val="0"/>
                        </a:spcBef>
                        <a:spcAft>
                          <a:spcPts val="0"/>
                        </a:spcAft>
                        <a:buNone/>
                      </a:pPr>
                      <a:r>
                        <a:rPr lang="en-US" sz="1800">
                          <a:latin typeface="Dosis"/>
                          <a:ea typeface="Dosis"/>
                          <a:cs typeface="Dosis"/>
                          <a:sym typeface="Dosis"/>
                        </a:rPr>
                        <a:t>9,35%</a:t>
                      </a:r>
                      <a:endParaRPr sz="1800">
                        <a:latin typeface="Dosis"/>
                        <a:ea typeface="Dosis"/>
                        <a:cs typeface="Dosis"/>
                        <a:sym typeface="Dosis"/>
                      </a:endParaRPr>
                    </a:p>
                  </a:txBody>
                  <a:tcPr marT="91425" marB="91425" marR="91425" marL="91425">
                    <a:lnL cap="flat" cmpd="sng" w="9525">
                      <a:solidFill>
                        <a:srgbClr val="0198A3"/>
                      </a:solidFill>
                      <a:prstDash val="solid"/>
                      <a:round/>
                      <a:headEnd len="sm" w="sm" type="none"/>
                      <a:tailEnd len="sm" w="sm" type="none"/>
                    </a:lnL>
                    <a:lnR cap="flat" cmpd="sng" w="9525">
                      <a:solidFill>
                        <a:srgbClr val="0198A3"/>
                      </a:solidFill>
                      <a:prstDash val="solid"/>
                      <a:round/>
                      <a:headEnd len="sm" w="sm" type="none"/>
                      <a:tailEnd len="sm" w="sm" type="none"/>
                    </a:lnR>
                    <a:lnT cap="flat" cmpd="sng" w="9525">
                      <a:solidFill>
                        <a:srgbClr val="0198A3"/>
                      </a:solidFill>
                      <a:prstDash val="solid"/>
                      <a:round/>
                      <a:headEnd len="sm" w="sm" type="none"/>
                      <a:tailEnd len="sm" w="sm" type="none"/>
                    </a:lnT>
                    <a:lnB cap="flat" cmpd="sng" w="9525">
                      <a:solidFill>
                        <a:srgbClr val="0198A3"/>
                      </a:solidFill>
                      <a:prstDash val="solid"/>
                      <a:round/>
                      <a:headEnd len="sm" w="sm" type="none"/>
                      <a:tailEnd len="sm" w="sm" type="none"/>
                    </a:lnB>
                    <a:solidFill>
                      <a:schemeClr val="accent4"/>
                    </a:solidFill>
                  </a:tcPr>
                </a:tc>
              </a:tr>
              <a:tr h="438150">
                <a:tc gridSpan="6">
                  <a:txBody>
                    <a:bodyPr/>
                    <a:lstStyle/>
                    <a:p>
                      <a:pPr indent="0" lvl="0" marL="0" rtl="0" algn="r">
                        <a:spcBef>
                          <a:spcPts val="0"/>
                        </a:spcBef>
                        <a:spcAft>
                          <a:spcPts val="0"/>
                        </a:spcAft>
                        <a:buNone/>
                      </a:pPr>
                      <a:r>
                        <a:rPr lang="en-US" sz="1800">
                          <a:latin typeface="Dosis"/>
                          <a:ea typeface="Dosis"/>
                          <a:cs typeface="Dosis"/>
                          <a:sym typeface="Dosis"/>
                        </a:rPr>
                        <a:t>%AVERAGE</a:t>
                      </a:r>
                      <a:endParaRPr sz="1800">
                        <a:latin typeface="Dosis"/>
                        <a:ea typeface="Dosis"/>
                        <a:cs typeface="Dosis"/>
                        <a:sym typeface="Dosis"/>
                      </a:endParaRPr>
                    </a:p>
                  </a:txBody>
                  <a:tcPr marT="91425" marB="91425" marR="91425" marL="91425">
                    <a:lnL cap="flat" cmpd="sng" w="9525">
                      <a:solidFill>
                        <a:srgbClr val="0198A3"/>
                      </a:solidFill>
                      <a:prstDash val="solid"/>
                      <a:round/>
                      <a:headEnd len="sm" w="sm" type="none"/>
                      <a:tailEnd len="sm" w="sm" type="none"/>
                    </a:lnL>
                    <a:lnR cap="flat" cmpd="sng" w="12700">
                      <a:solidFill>
                        <a:srgbClr val="0198A3"/>
                      </a:solidFill>
                      <a:prstDash val="solid"/>
                      <a:round/>
                      <a:headEnd len="sm" w="sm" type="none"/>
                      <a:tailEnd len="sm" w="sm" type="none"/>
                    </a:lnR>
                    <a:lnT cap="flat" cmpd="sng" w="9525">
                      <a:solidFill>
                        <a:srgbClr val="0198A3"/>
                      </a:solidFill>
                      <a:prstDash val="solid"/>
                      <a:round/>
                      <a:headEnd len="sm" w="sm" type="none"/>
                      <a:tailEnd len="sm" w="sm" type="none"/>
                    </a:lnT>
                    <a:lnB cap="flat" cmpd="sng" w="9525">
                      <a:solidFill>
                        <a:srgbClr val="0198A3"/>
                      </a:solidFill>
                      <a:prstDash val="solid"/>
                      <a:round/>
                      <a:headEnd len="sm" w="sm" type="none"/>
                      <a:tailEnd len="sm" w="sm" type="none"/>
                    </a:lnB>
                  </a:tcPr>
                </a:tc>
                <a:tc hMerge="1"/>
                <a:tc hMerge="1"/>
                <a:tc hMerge="1"/>
                <a:tc hMerge="1"/>
                <a:tc hMerge="1"/>
                <a:tc>
                  <a:txBody>
                    <a:bodyPr/>
                    <a:lstStyle/>
                    <a:p>
                      <a:pPr indent="0" lvl="0" marL="0" rtl="0" algn="l">
                        <a:spcBef>
                          <a:spcPts val="0"/>
                        </a:spcBef>
                        <a:spcAft>
                          <a:spcPts val="0"/>
                        </a:spcAft>
                        <a:buNone/>
                      </a:pPr>
                      <a:r>
                        <a:rPr lang="en-US" sz="1800">
                          <a:latin typeface="Dosis"/>
                          <a:ea typeface="Dosis"/>
                          <a:cs typeface="Dosis"/>
                          <a:sym typeface="Dosis"/>
                        </a:rPr>
                        <a:t>6,77%</a:t>
                      </a:r>
                      <a:endParaRPr sz="1800">
                        <a:latin typeface="Dosis"/>
                        <a:ea typeface="Dosis"/>
                        <a:cs typeface="Dosis"/>
                        <a:sym typeface="Dosis"/>
                      </a:endParaRPr>
                    </a:p>
                  </a:txBody>
                  <a:tcPr marT="91425" marB="91425" marR="91425" marL="91425">
                    <a:lnL cap="flat" cmpd="sng" w="12700">
                      <a:solidFill>
                        <a:srgbClr val="0198A3"/>
                      </a:solidFill>
                      <a:prstDash val="solid"/>
                      <a:round/>
                      <a:headEnd len="sm" w="sm" type="none"/>
                      <a:tailEnd len="sm" w="sm" type="none"/>
                    </a:lnL>
                    <a:lnR cap="flat" cmpd="sng" w="9525">
                      <a:solidFill>
                        <a:srgbClr val="0198A3"/>
                      </a:solidFill>
                      <a:prstDash val="solid"/>
                      <a:round/>
                      <a:headEnd len="sm" w="sm" type="none"/>
                      <a:tailEnd len="sm" w="sm" type="none"/>
                    </a:lnR>
                    <a:lnT cap="flat" cmpd="sng" w="9525">
                      <a:solidFill>
                        <a:srgbClr val="0198A3"/>
                      </a:solidFill>
                      <a:prstDash val="solid"/>
                      <a:round/>
                      <a:headEnd len="sm" w="sm" type="none"/>
                      <a:tailEnd len="sm" w="sm" type="none"/>
                    </a:lnT>
                    <a:lnB cap="flat" cmpd="sng" w="9525">
                      <a:solidFill>
                        <a:srgbClr val="0198A3"/>
                      </a:solidFill>
                      <a:prstDash val="solid"/>
                      <a:round/>
                      <a:headEnd len="sm" w="sm" type="none"/>
                      <a:tailEnd len="sm" w="sm" type="none"/>
                    </a:lnB>
                    <a:solidFill>
                      <a:schemeClr val="accent4"/>
                    </a:solidFill>
                  </a:tcPr>
                </a:tc>
              </a:tr>
            </a:tbl>
          </a:graphicData>
        </a:graphic>
      </p:graphicFrame>
      <p:pic>
        <p:nvPicPr>
          <p:cNvPr id="559" name="Google Shape;559;g10f4b361461_1_9"/>
          <p:cNvPicPr preferRelativeResize="0"/>
          <p:nvPr/>
        </p:nvPicPr>
        <p:blipFill>
          <a:blip r:embed="rId6">
            <a:alphaModFix/>
          </a:blip>
          <a:stretch>
            <a:fillRect/>
          </a:stretch>
        </p:blipFill>
        <p:spPr>
          <a:xfrm>
            <a:off x="3158362" y="4788357"/>
            <a:ext cx="5875275" cy="1832225"/>
          </a:xfrm>
          <a:prstGeom prst="rect">
            <a:avLst/>
          </a:prstGeom>
          <a:noFill/>
          <a:ln>
            <a:noFill/>
          </a:ln>
        </p:spPr>
      </p:pic>
      <p:sp>
        <p:nvSpPr>
          <p:cNvPr id="560" name="Google Shape;560;g10f4b361461_1_9"/>
          <p:cNvSpPr txBox="1"/>
          <p:nvPr/>
        </p:nvSpPr>
        <p:spPr>
          <a:xfrm>
            <a:off x="334500" y="6468175"/>
            <a:ext cx="1152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Source: https://www.khoiri.com/2020/12/pengertian-dan-cara-menghitung-mean-absolute-percentage-error-mape.html</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pic>
        <p:nvPicPr>
          <p:cNvPr descr="Image result for agile teamwork" id="565" name="Google Shape;565;g110c7b1cb31_1_3"/>
          <p:cNvPicPr preferRelativeResize="0"/>
          <p:nvPr/>
        </p:nvPicPr>
        <p:blipFill rotWithShape="1">
          <a:blip r:embed="rId3">
            <a:alphaModFix/>
          </a:blip>
          <a:srcRect b="15569" l="0" r="0" t="0"/>
          <a:stretch/>
        </p:blipFill>
        <p:spPr>
          <a:xfrm>
            <a:off x="0" y="0"/>
            <a:ext cx="12188140" cy="6857998"/>
          </a:xfrm>
          <a:prstGeom prst="rect">
            <a:avLst/>
          </a:prstGeom>
          <a:noFill/>
          <a:ln>
            <a:noFill/>
          </a:ln>
        </p:spPr>
      </p:pic>
      <p:sp>
        <p:nvSpPr>
          <p:cNvPr id="566" name="Google Shape;566;g110c7b1cb31_1_3"/>
          <p:cNvSpPr/>
          <p:nvPr/>
        </p:nvSpPr>
        <p:spPr>
          <a:xfrm>
            <a:off x="0" y="0"/>
            <a:ext cx="12192000" cy="6858000"/>
          </a:xfrm>
          <a:prstGeom prst="rect">
            <a:avLst/>
          </a:prstGeom>
          <a:solidFill>
            <a:schemeClr val="dk1">
              <a:alpha val="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7" name="Google Shape;567;g110c7b1cb31_1_3"/>
          <p:cNvSpPr/>
          <p:nvPr/>
        </p:nvSpPr>
        <p:spPr>
          <a:xfrm>
            <a:off x="0" y="0"/>
            <a:ext cx="12188100" cy="6858000"/>
          </a:xfrm>
          <a:prstGeom prst="rect">
            <a:avLst/>
          </a:prstGeom>
          <a:solidFill>
            <a:schemeClr val="lt1">
              <a:alpha val="9725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close up of a logo&#10;&#10;Description automatically generated" id="568" name="Google Shape;568;g110c7b1cb31_1_3"/>
          <p:cNvPicPr preferRelativeResize="0"/>
          <p:nvPr/>
        </p:nvPicPr>
        <p:blipFill rotWithShape="1">
          <a:blip r:embed="rId4">
            <a:alphaModFix amt="71000"/>
          </a:blip>
          <a:srcRect b="0" l="0" r="0" t="0"/>
          <a:stretch/>
        </p:blipFill>
        <p:spPr>
          <a:xfrm>
            <a:off x="-13750" y="696643"/>
            <a:ext cx="12192000" cy="585000"/>
          </a:xfrm>
          <a:prstGeom prst="rect">
            <a:avLst/>
          </a:prstGeom>
          <a:noFill/>
          <a:ln>
            <a:noFill/>
          </a:ln>
        </p:spPr>
      </p:pic>
      <p:pic>
        <p:nvPicPr>
          <p:cNvPr descr="A picture containing building&#10;&#10;Description automatically generated" id="569" name="Google Shape;569;g110c7b1cb31_1_3"/>
          <p:cNvPicPr preferRelativeResize="0"/>
          <p:nvPr/>
        </p:nvPicPr>
        <p:blipFill rotWithShape="1">
          <a:blip r:embed="rId5">
            <a:alphaModFix amt="15000"/>
          </a:blip>
          <a:srcRect b="0" l="0" r="0" t="0"/>
          <a:stretch/>
        </p:blipFill>
        <p:spPr>
          <a:xfrm>
            <a:off x="-480932" y="-433239"/>
            <a:ext cx="1268910" cy="1268910"/>
          </a:xfrm>
          <a:prstGeom prst="rect">
            <a:avLst/>
          </a:prstGeom>
          <a:noFill/>
          <a:ln>
            <a:noFill/>
          </a:ln>
        </p:spPr>
      </p:pic>
      <p:pic>
        <p:nvPicPr>
          <p:cNvPr descr="A picture containing drawing&#10;&#10;Description automatically generated" id="570" name="Google Shape;570;g110c7b1cb31_1_3"/>
          <p:cNvPicPr preferRelativeResize="0"/>
          <p:nvPr/>
        </p:nvPicPr>
        <p:blipFill rotWithShape="1">
          <a:blip r:embed="rId6">
            <a:alphaModFix/>
          </a:blip>
          <a:srcRect b="0" l="0" r="0" t="0"/>
          <a:stretch/>
        </p:blipFill>
        <p:spPr>
          <a:xfrm>
            <a:off x="10863470" y="-1"/>
            <a:ext cx="1268910" cy="527648"/>
          </a:xfrm>
          <a:prstGeom prst="rect">
            <a:avLst/>
          </a:prstGeom>
          <a:noFill/>
          <a:ln>
            <a:noFill/>
          </a:ln>
        </p:spPr>
      </p:pic>
      <p:sp>
        <p:nvSpPr>
          <p:cNvPr id="571" name="Google Shape;571;g110c7b1cb31_1_3"/>
          <p:cNvSpPr txBox="1"/>
          <p:nvPr/>
        </p:nvSpPr>
        <p:spPr>
          <a:xfrm>
            <a:off x="1041720" y="1969087"/>
            <a:ext cx="10533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65000"/>
              </a:lnSpc>
              <a:spcBef>
                <a:spcPts val="0"/>
              </a:spcBef>
              <a:spcAft>
                <a:spcPts val="0"/>
              </a:spcAft>
              <a:buClr>
                <a:srgbClr val="000000"/>
              </a:buClr>
              <a:buSzPts val="20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g110c7b1cb31_1_3"/>
          <p:cNvSpPr txBox="1"/>
          <p:nvPr/>
        </p:nvSpPr>
        <p:spPr>
          <a:xfrm>
            <a:off x="1041720" y="391842"/>
            <a:ext cx="103701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lang="en-US" sz="3200">
                <a:solidFill>
                  <a:srgbClr val="0198A3"/>
                </a:solidFill>
                <a:latin typeface="Montserrat"/>
                <a:ea typeface="Montserrat"/>
                <a:cs typeface="Montserrat"/>
                <a:sym typeface="Montserrat"/>
              </a:rPr>
              <a:t>Recommendation</a:t>
            </a:r>
            <a:endParaRPr b="1" i="0" sz="3200" u="none" cap="none" strike="noStrike">
              <a:solidFill>
                <a:srgbClr val="0198A3"/>
              </a:solidFill>
              <a:latin typeface="Montserrat"/>
              <a:ea typeface="Montserrat"/>
              <a:cs typeface="Montserrat"/>
              <a:sym typeface="Montserrat"/>
            </a:endParaRPr>
          </a:p>
        </p:txBody>
      </p:sp>
      <p:sp>
        <p:nvSpPr>
          <p:cNvPr id="573" name="Google Shape;573;g110c7b1cb31_1_3"/>
          <p:cNvSpPr txBox="1"/>
          <p:nvPr/>
        </p:nvSpPr>
        <p:spPr>
          <a:xfrm>
            <a:off x="1041725" y="906647"/>
            <a:ext cx="10533000" cy="5277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Clr>
                <a:srgbClr val="000000"/>
              </a:buClr>
              <a:buSzPts val="2000"/>
              <a:buFont typeface="Arial"/>
              <a:buNone/>
            </a:pPr>
            <a:r>
              <a:rPr lang="en-US" sz="2000">
                <a:solidFill>
                  <a:schemeClr val="dk1"/>
                </a:solidFill>
                <a:latin typeface="Dosis"/>
                <a:ea typeface="Dosis"/>
                <a:cs typeface="Dosis"/>
                <a:sym typeface="Dosis"/>
              </a:rPr>
              <a:t>TERKAIT DENGAN BUSINESS INSIGHTS</a:t>
            </a:r>
            <a:endParaRPr b="0" i="0" sz="1400" u="none" cap="none" strike="noStrike">
              <a:solidFill>
                <a:srgbClr val="000000"/>
              </a:solidFill>
              <a:latin typeface="Arial"/>
              <a:ea typeface="Arial"/>
              <a:cs typeface="Arial"/>
              <a:sym typeface="Arial"/>
            </a:endParaRPr>
          </a:p>
        </p:txBody>
      </p:sp>
      <p:graphicFrame>
        <p:nvGraphicFramePr>
          <p:cNvPr id="574" name="Google Shape;574;g110c7b1cb31_1_3"/>
          <p:cNvGraphicFramePr/>
          <p:nvPr/>
        </p:nvGraphicFramePr>
        <p:xfrm>
          <a:off x="228550" y="1602650"/>
          <a:ext cx="3000000" cy="3000000"/>
        </p:xfrm>
        <a:graphic>
          <a:graphicData uri="http://schemas.openxmlformats.org/drawingml/2006/table">
            <a:tbl>
              <a:tblPr>
                <a:noFill/>
                <a:tableStyleId>{E3E71757-B9B6-41E9-BBFE-6A3C9F48A23D}</a:tableStyleId>
              </a:tblPr>
              <a:tblGrid>
                <a:gridCol w="2288000"/>
                <a:gridCol w="3376600"/>
              </a:tblGrid>
              <a:tr h="623525">
                <a:tc>
                  <a:txBody>
                    <a:bodyPr/>
                    <a:lstStyle/>
                    <a:p>
                      <a:pPr indent="0" lvl="0" marL="0" rtl="0" algn="l">
                        <a:spcBef>
                          <a:spcPts val="0"/>
                        </a:spcBef>
                        <a:spcAft>
                          <a:spcPts val="0"/>
                        </a:spcAft>
                        <a:buNone/>
                      </a:pPr>
                      <a:r>
                        <a:rPr b="1" lang="en-US" sz="1900"/>
                        <a:t>Price Segmentation</a:t>
                      </a:r>
                      <a:endParaRPr b="1" sz="1900"/>
                    </a:p>
                  </a:txBody>
                  <a:tcPr marT="91425" marB="91425" marR="91425" marL="91425">
                    <a:solidFill>
                      <a:srgbClr val="0198A3">
                        <a:alpha val="67040"/>
                      </a:srgbClr>
                    </a:solidFill>
                  </a:tcPr>
                </a:tc>
                <a:tc>
                  <a:txBody>
                    <a:bodyPr/>
                    <a:lstStyle/>
                    <a:p>
                      <a:pPr indent="0" lvl="0" marL="0" rtl="0" algn="l">
                        <a:spcBef>
                          <a:spcPts val="0"/>
                        </a:spcBef>
                        <a:spcAft>
                          <a:spcPts val="0"/>
                        </a:spcAft>
                        <a:buNone/>
                      </a:pPr>
                      <a:r>
                        <a:rPr lang="en-US" sz="2100"/>
                        <a:t>Medium, Low</a:t>
                      </a:r>
                      <a:endParaRPr sz="2100"/>
                    </a:p>
                  </a:txBody>
                  <a:tcPr marT="91425" marB="91425" marR="91425" marL="91425"/>
                </a:tc>
              </a:tr>
              <a:tr h="635975">
                <a:tc>
                  <a:txBody>
                    <a:bodyPr/>
                    <a:lstStyle/>
                    <a:p>
                      <a:pPr indent="0" lvl="0" marL="0" rtl="0" algn="l">
                        <a:spcBef>
                          <a:spcPts val="0"/>
                        </a:spcBef>
                        <a:spcAft>
                          <a:spcPts val="0"/>
                        </a:spcAft>
                        <a:buNone/>
                      </a:pPr>
                      <a:r>
                        <a:rPr b="1" lang="en-US" sz="2100"/>
                        <a:t>Transmission</a:t>
                      </a:r>
                      <a:endParaRPr b="1" sz="2100"/>
                    </a:p>
                  </a:txBody>
                  <a:tcPr marT="91425" marB="91425" marR="91425" marL="91425">
                    <a:solidFill>
                      <a:srgbClr val="0198A3">
                        <a:alpha val="67040"/>
                      </a:srgbClr>
                    </a:solidFill>
                  </a:tcPr>
                </a:tc>
                <a:tc>
                  <a:txBody>
                    <a:bodyPr/>
                    <a:lstStyle/>
                    <a:p>
                      <a:pPr indent="0" lvl="0" marL="0" rtl="0" algn="l">
                        <a:spcBef>
                          <a:spcPts val="0"/>
                        </a:spcBef>
                        <a:spcAft>
                          <a:spcPts val="0"/>
                        </a:spcAft>
                        <a:buNone/>
                      </a:pPr>
                      <a:r>
                        <a:rPr lang="en-US" sz="2100"/>
                        <a:t>Automatic</a:t>
                      </a:r>
                      <a:endParaRPr sz="2100"/>
                    </a:p>
                  </a:txBody>
                  <a:tcPr marT="91425" marB="91425" marR="91425" marL="91425"/>
                </a:tc>
              </a:tr>
              <a:tr h="635975">
                <a:tc>
                  <a:txBody>
                    <a:bodyPr/>
                    <a:lstStyle/>
                    <a:p>
                      <a:pPr indent="0" lvl="0" marL="0" rtl="0" algn="l">
                        <a:spcBef>
                          <a:spcPts val="0"/>
                        </a:spcBef>
                        <a:spcAft>
                          <a:spcPts val="0"/>
                        </a:spcAft>
                        <a:buNone/>
                      </a:pPr>
                      <a:r>
                        <a:rPr b="1" lang="en-US" sz="2100"/>
                        <a:t>Make</a:t>
                      </a:r>
                      <a:endParaRPr b="1" sz="2100"/>
                    </a:p>
                  </a:txBody>
                  <a:tcPr marT="91425" marB="91425" marR="91425" marL="91425">
                    <a:solidFill>
                      <a:srgbClr val="0198A3">
                        <a:alpha val="67040"/>
                      </a:srgbClr>
                    </a:solidFill>
                  </a:tcPr>
                </a:tc>
                <a:tc>
                  <a:txBody>
                    <a:bodyPr/>
                    <a:lstStyle/>
                    <a:p>
                      <a:pPr indent="0" lvl="0" marL="0" rtl="0" algn="l">
                        <a:spcBef>
                          <a:spcPts val="0"/>
                        </a:spcBef>
                        <a:spcAft>
                          <a:spcPts val="0"/>
                        </a:spcAft>
                        <a:buNone/>
                      </a:pPr>
                      <a:r>
                        <a:rPr lang="en-US" sz="2100"/>
                        <a:t>Ford, Chevrolet, Nissan</a:t>
                      </a:r>
                      <a:endParaRPr sz="2100"/>
                    </a:p>
                  </a:txBody>
                  <a:tcPr marT="91425" marB="91425" marR="91425" marL="91425"/>
                </a:tc>
              </a:tr>
              <a:tr h="635975">
                <a:tc>
                  <a:txBody>
                    <a:bodyPr/>
                    <a:lstStyle/>
                    <a:p>
                      <a:pPr indent="0" lvl="0" marL="0" rtl="0" algn="l">
                        <a:spcBef>
                          <a:spcPts val="0"/>
                        </a:spcBef>
                        <a:spcAft>
                          <a:spcPts val="0"/>
                        </a:spcAft>
                        <a:buNone/>
                      </a:pPr>
                      <a:r>
                        <a:rPr b="1" lang="en-US" sz="2100"/>
                        <a:t>Model</a:t>
                      </a:r>
                      <a:endParaRPr b="1" sz="2100"/>
                    </a:p>
                  </a:txBody>
                  <a:tcPr marT="91425" marB="91425" marR="91425" marL="91425">
                    <a:solidFill>
                      <a:srgbClr val="0198A3">
                        <a:alpha val="67040"/>
                      </a:srgbClr>
                    </a:solidFill>
                  </a:tcPr>
                </a:tc>
                <a:tc>
                  <a:txBody>
                    <a:bodyPr/>
                    <a:lstStyle/>
                    <a:p>
                      <a:pPr indent="0" lvl="0" marL="0" rtl="0" algn="l">
                        <a:spcBef>
                          <a:spcPts val="0"/>
                        </a:spcBef>
                        <a:spcAft>
                          <a:spcPts val="0"/>
                        </a:spcAft>
                        <a:buNone/>
                      </a:pPr>
                      <a:r>
                        <a:rPr lang="en-US" sz="2100"/>
                        <a:t>Sedan, SUV, Cab</a:t>
                      </a:r>
                      <a:endParaRPr sz="2100"/>
                    </a:p>
                  </a:txBody>
                  <a:tcPr marT="91425" marB="91425" marR="91425" marL="91425"/>
                </a:tc>
              </a:tr>
              <a:tr h="635975">
                <a:tc>
                  <a:txBody>
                    <a:bodyPr/>
                    <a:lstStyle/>
                    <a:p>
                      <a:pPr indent="0" lvl="0" marL="0" rtl="0" algn="l">
                        <a:spcBef>
                          <a:spcPts val="0"/>
                        </a:spcBef>
                        <a:spcAft>
                          <a:spcPts val="0"/>
                        </a:spcAft>
                        <a:buNone/>
                      </a:pPr>
                      <a:r>
                        <a:rPr b="1" lang="en-US" sz="2100"/>
                        <a:t>Color</a:t>
                      </a:r>
                      <a:endParaRPr b="1" sz="2100"/>
                    </a:p>
                  </a:txBody>
                  <a:tcPr marT="91425" marB="91425" marR="91425" marL="91425">
                    <a:solidFill>
                      <a:srgbClr val="0198A3">
                        <a:alpha val="67040"/>
                      </a:srgbClr>
                    </a:solidFill>
                  </a:tcPr>
                </a:tc>
                <a:tc>
                  <a:txBody>
                    <a:bodyPr/>
                    <a:lstStyle/>
                    <a:p>
                      <a:pPr indent="0" lvl="0" marL="0" rtl="0" algn="l">
                        <a:spcBef>
                          <a:spcPts val="0"/>
                        </a:spcBef>
                        <a:spcAft>
                          <a:spcPts val="0"/>
                        </a:spcAft>
                        <a:buNone/>
                      </a:pPr>
                      <a:r>
                        <a:rPr lang="en-US" sz="2100"/>
                        <a:t>Black, White, Silver</a:t>
                      </a:r>
                      <a:endParaRPr sz="2100"/>
                    </a:p>
                  </a:txBody>
                  <a:tcPr marT="91425" marB="91425" marR="91425" marL="91425"/>
                </a:tc>
              </a:tr>
            </a:tbl>
          </a:graphicData>
        </a:graphic>
      </p:graphicFrame>
      <p:pic>
        <p:nvPicPr>
          <p:cNvPr id="575" name="Google Shape;575;g110c7b1cb31_1_3"/>
          <p:cNvPicPr preferRelativeResize="0"/>
          <p:nvPr/>
        </p:nvPicPr>
        <p:blipFill>
          <a:blip r:embed="rId7">
            <a:alphaModFix/>
          </a:blip>
          <a:stretch>
            <a:fillRect/>
          </a:stretch>
        </p:blipFill>
        <p:spPr>
          <a:xfrm>
            <a:off x="5893149" y="840650"/>
            <a:ext cx="6139250" cy="3929125"/>
          </a:xfrm>
          <a:prstGeom prst="rect">
            <a:avLst/>
          </a:prstGeom>
          <a:noFill/>
          <a:ln>
            <a:noFill/>
          </a:ln>
        </p:spPr>
      </p:pic>
      <p:pic>
        <p:nvPicPr>
          <p:cNvPr id="576" name="Google Shape;576;g110c7b1cb31_1_3"/>
          <p:cNvPicPr preferRelativeResize="0"/>
          <p:nvPr/>
        </p:nvPicPr>
        <p:blipFill>
          <a:blip r:embed="rId8">
            <a:alphaModFix/>
          </a:blip>
          <a:stretch>
            <a:fillRect/>
          </a:stretch>
        </p:blipFill>
        <p:spPr>
          <a:xfrm>
            <a:off x="6848622" y="4908525"/>
            <a:ext cx="4228300" cy="17925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pic>
        <p:nvPicPr>
          <p:cNvPr descr="Image result for agile teamwork" id="581" name="Google Shape;581;g110effe9074_4_0"/>
          <p:cNvPicPr preferRelativeResize="0"/>
          <p:nvPr/>
        </p:nvPicPr>
        <p:blipFill rotWithShape="1">
          <a:blip r:embed="rId3">
            <a:alphaModFix/>
          </a:blip>
          <a:srcRect b="15569" l="0" r="0" t="0"/>
          <a:stretch/>
        </p:blipFill>
        <p:spPr>
          <a:xfrm>
            <a:off x="0" y="0"/>
            <a:ext cx="12188140" cy="6857998"/>
          </a:xfrm>
          <a:prstGeom prst="rect">
            <a:avLst/>
          </a:prstGeom>
          <a:noFill/>
          <a:ln>
            <a:noFill/>
          </a:ln>
        </p:spPr>
      </p:pic>
      <p:sp>
        <p:nvSpPr>
          <p:cNvPr id="582" name="Google Shape;582;g110effe9074_4_0"/>
          <p:cNvSpPr/>
          <p:nvPr/>
        </p:nvSpPr>
        <p:spPr>
          <a:xfrm>
            <a:off x="0" y="0"/>
            <a:ext cx="12192000" cy="6858000"/>
          </a:xfrm>
          <a:prstGeom prst="rect">
            <a:avLst/>
          </a:prstGeom>
          <a:solidFill>
            <a:schemeClr val="dk1">
              <a:alpha val="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3" name="Google Shape;583;g110effe9074_4_0"/>
          <p:cNvSpPr/>
          <p:nvPr/>
        </p:nvSpPr>
        <p:spPr>
          <a:xfrm>
            <a:off x="0" y="0"/>
            <a:ext cx="12188100" cy="6858000"/>
          </a:xfrm>
          <a:prstGeom prst="rect">
            <a:avLst/>
          </a:prstGeom>
          <a:solidFill>
            <a:schemeClr val="lt1">
              <a:alpha val="9725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close up of a logo&#10;&#10;Description automatically generated" id="584" name="Google Shape;584;g110effe9074_4_0"/>
          <p:cNvPicPr preferRelativeResize="0"/>
          <p:nvPr/>
        </p:nvPicPr>
        <p:blipFill rotWithShape="1">
          <a:blip r:embed="rId4">
            <a:alphaModFix amt="71000"/>
          </a:blip>
          <a:srcRect b="0" l="0" r="0" t="0"/>
          <a:stretch/>
        </p:blipFill>
        <p:spPr>
          <a:xfrm>
            <a:off x="-13753" y="696642"/>
            <a:ext cx="12192000" cy="5080000"/>
          </a:xfrm>
          <a:prstGeom prst="rect">
            <a:avLst/>
          </a:prstGeom>
          <a:noFill/>
          <a:ln>
            <a:noFill/>
          </a:ln>
        </p:spPr>
      </p:pic>
      <p:pic>
        <p:nvPicPr>
          <p:cNvPr descr="A picture containing building&#10;&#10;Description automatically generated" id="585" name="Google Shape;585;g110effe9074_4_0"/>
          <p:cNvPicPr preferRelativeResize="0"/>
          <p:nvPr/>
        </p:nvPicPr>
        <p:blipFill rotWithShape="1">
          <a:blip r:embed="rId5">
            <a:alphaModFix amt="15000"/>
          </a:blip>
          <a:srcRect b="0" l="0" r="0" t="0"/>
          <a:stretch/>
        </p:blipFill>
        <p:spPr>
          <a:xfrm>
            <a:off x="-480932" y="-433239"/>
            <a:ext cx="1268910" cy="1268910"/>
          </a:xfrm>
          <a:prstGeom prst="rect">
            <a:avLst/>
          </a:prstGeom>
          <a:noFill/>
          <a:ln>
            <a:noFill/>
          </a:ln>
        </p:spPr>
      </p:pic>
      <p:pic>
        <p:nvPicPr>
          <p:cNvPr descr="A picture containing drawing&#10;&#10;Description automatically generated" id="586" name="Google Shape;586;g110effe9074_4_0"/>
          <p:cNvPicPr preferRelativeResize="0"/>
          <p:nvPr/>
        </p:nvPicPr>
        <p:blipFill rotWithShape="1">
          <a:blip r:embed="rId6">
            <a:alphaModFix/>
          </a:blip>
          <a:srcRect b="0" l="0" r="0" t="0"/>
          <a:stretch/>
        </p:blipFill>
        <p:spPr>
          <a:xfrm>
            <a:off x="10863470" y="-1"/>
            <a:ext cx="1268910" cy="527648"/>
          </a:xfrm>
          <a:prstGeom prst="rect">
            <a:avLst/>
          </a:prstGeom>
          <a:noFill/>
          <a:ln>
            <a:noFill/>
          </a:ln>
        </p:spPr>
      </p:pic>
      <p:sp>
        <p:nvSpPr>
          <p:cNvPr id="587" name="Google Shape;587;g110effe9074_4_0"/>
          <p:cNvSpPr txBox="1"/>
          <p:nvPr/>
        </p:nvSpPr>
        <p:spPr>
          <a:xfrm>
            <a:off x="2419800" y="2951850"/>
            <a:ext cx="7352400" cy="954300"/>
          </a:xfrm>
          <a:prstGeom prst="rect">
            <a:avLst/>
          </a:prstGeom>
          <a:noFill/>
          <a:ln>
            <a:noFill/>
          </a:ln>
        </p:spPr>
        <p:txBody>
          <a:bodyPr anchorCtr="0" anchor="t" bIns="45700" lIns="91425" spcFirstLastPara="1" rIns="91425" wrap="square" tIns="45700">
            <a:spAutoFit/>
          </a:bodyPr>
          <a:lstStyle/>
          <a:p>
            <a:pPr indent="0" lvl="0" marL="0" marR="0" rtl="0" algn="ctr">
              <a:lnSpc>
                <a:spcPct val="103125"/>
              </a:lnSpc>
              <a:spcBef>
                <a:spcPts val="0"/>
              </a:spcBef>
              <a:spcAft>
                <a:spcPts val="0"/>
              </a:spcAft>
              <a:buClr>
                <a:srgbClr val="000000"/>
              </a:buClr>
              <a:buSzPts val="3200"/>
              <a:buFont typeface="Arial"/>
              <a:buNone/>
            </a:pPr>
            <a:r>
              <a:rPr b="1" lang="en-US" sz="5600">
                <a:solidFill>
                  <a:srgbClr val="0198A3"/>
                </a:solidFill>
                <a:latin typeface="Montserrat"/>
                <a:ea typeface="Montserrat"/>
                <a:cs typeface="Montserrat"/>
                <a:sym typeface="Montserrat"/>
              </a:rPr>
              <a:t>THANK YOU</a:t>
            </a:r>
            <a:endParaRPr b="1" i="0" sz="5600" u="none" cap="none" strike="noStrike">
              <a:solidFill>
                <a:srgbClr val="0198A3"/>
              </a:solidFill>
              <a:latin typeface="Montserrat"/>
              <a:ea typeface="Montserrat"/>
              <a:cs typeface="Montserrat"/>
              <a:sym typeface="Montserrat"/>
            </a:endParaRPr>
          </a:p>
        </p:txBody>
      </p:sp>
      <p:pic>
        <p:nvPicPr>
          <p:cNvPr id="588" name="Google Shape;588;g110effe9074_4_0" title="videoplayback (1).mp3">
            <a:hlinkClick r:id="rId7"/>
          </p:cNvPr>
          <p:cNvPicPr preferRelativeResize="0"/>
          <p:nvPr/>
        </p:nvPicPr>
        <p:blipFill>
          <a:blip r:embed="rId8">
            <a:alphaModFix/>
          </a:blip>
          <a:stretch>
            <a:fillRect/>
          </a:stretch>
        </p:blipFill>
        <p:spPr>
          <a:xfrm>
            <a:off x="8820852" y="152400"/>
            <a:ext cx="457200" cy="457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descr="Image result for agile teamwork" id="137" name="Google Shape;137;g1090b93fdb2_0_17"/>
          <p:cNvPicPr preferRelativeResize="0"/>
          <p:nvPr/>
        </p:nvPicPr>
        <p:blipFill rotWithShape="1">
          <a:blip r:embed="rId3">
            <a:alphaModFix/>
          </a:blip>
          <a:srcRect b="15569" l="0" r="0" t="0"/>
          <a:stretch/>
        </p:blipFill>
        <p:spPr>
          <a:xfrm>
            <a:off x="0" y="0"/>
            <a:ext cx="12188140" cy="6857998"/>
          </a:xfrm>
          <a:prstGeom prst="rect">
            <a:avLst/>
          </a:prstGeom>
          <a:noFill/>
          <a:ln>
            <a:noFill/>
          </a:ln>
        </p:spPr>
      </p:pic>
      <p:sp>
        <p:nvSpPr>
          <p:cNvPr id="138" name="Google Shape;138;g1090b93fdb2_0_17"/>
          <p:cNvSpPr/>
          <p:nvPr/>
        </p:nvSpPr>
        <p:spPr>
          <a:xfrm>
            <a:off x="0" y="0"/>
            <a:ext cx="12192000" cy="6858000"/>
          </a:xfrm>
          <a:prstGeom prst="rect">
            <a:avLst/>
          </a:prstGeom>
          <a:solidFill>
            <a:schemeClr val="dk1">
              <a:alpha val="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9" name="Google Shape;139;g1090b93fdb2_0_17"/>
          <p:cNvSpPr/>
          <p:nvPr/>
        </p:nvSpPr>
        <p:spPr>
          <a:xfrm>
            <a:off x="0" y="0"/>
            <a:ext cx="12188100" cy="6858000"/>
          </a:xfrm>
          <a:prstGeom prst="rect">
            <a:avLst/>
          </a:prstGeom>
          <a:solidFill>
            <a:schemeClr val="lt1">
              <a:alpha val="9725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close up of a logo&#10;&#10;Description automatically generated" id="140" name="Google Shape;140;g1090b93fdb2_0_17"/>
          <p:cNvPicPr preferRelativeResize="0"/>
          <p:nvPr/>
        </p:nvPicPr>
        <p:blipFill rotWithShape="1">
          <a:blip r:embed="rId4">
            <a:alphaModFix amt="71000"/>
          </a:blip>
          <a:srcRect b="0" l="0" r="0" t="0"/>
          <a:stretch/>
        </p:blipFill>
        <p:spPr>
          <a:xfrm>
            <a:off x="-13753" y="696642"/>
            <a:ext cx="12192000" cy="5080000"/>
          </a:xfrm>
          <a:prstGeom prst="rect">
            <a:avLst/>
          </a:prstGeom>
          <a:noFill/>
          <a:ln>
            <a:noFill/>
          </a:ln>
        </p:spPr>
      </p:pic>
      <p:pic>
        <p:nvPicPr>
          <p:cNvPr descr="A picture containing building&#10;&#10;Description automatically generated" id="141" name="Google Shape;141;g1090b93fdb2_0_17"/>
          <p:cNvPicPr preferRelativeResize="0"/>
          <p:nvPr/>
        </p:nvPicPr>
        <p:blipFill rotWithShape="1">
          <a:blip r:embed="rId5">
            <a:alphaModFix amt="15000"/>
          </a:blip>
          <a:srcRect b="0" l="0" r="0" t="0"/>
          <a:stretch/>
        </p:blipFill>
        <p:spPr>
          <a:xfrm>
            <a:off x="-480932" y="-433239"/>
            <a:ext cx="1268910" cy="1268910"/>
          </a:xfrm>
          <a:prstGeom prst="rect">
            <a:avLst/>
          </a:prstGeom>
          <a:noFill/>
          <a:ln>
            <a:noFill/>
          </a:ln>
        </p:spPr>
      </p:pic>
      <p:pic>
        <p:nvPicPr>
          <p:cNvPr descr="A picture containing drawing&#10;&#10;Description automatically generated" id="142" name="Google Shape;142;g1090b93fdb2_0_17"/>
          <p:cNvPicPr preferRelativeResize="0"/>
          <p:nvPr/>
        </p:nvPicPr>
        <p:blipFill rotWithShape="1">
          <a:blip r:embed="rId6">
            <a:alphaModFix/>
          </a:blip>
          <a:srcRect b="0" l="0" r="0" t="0"/>
          <a:stretch/>
        </p:blipFill>
        <p:spPr>
          <a:xfrm>
            <a:off x="10863470" y="-1"/>
            <a:ext cx="1268910" cy="527648"/>
          </a:xfrm>
          <a:prstGeom prst="rect">
            <a:avLst/>
          </a:prstGeom>
          <a:noFill/>
          <a:ln>
            <a:noFill/>
          </a:ln>
        </p:spPr>
      </p:pic>
      <p:sp>
        <p:nvSpPr>
          <p:cNvPr id="143" name="Google Shape;143;g1090b93fdb2_0_17"/>
          <p:cNvSpPr txBox="1"/>
          <p:nvPr/>
        </p:nvSpPr>
        <p:spPr>
          <a:xfrm>
            <a:off x="675275" y="1364175"/>
            <a:ext cx="4402800" cy="4727700"/>
          </a:xfrm>
          <a:prstGeom prst="rect">
            <a:avLst/>
          </a:prstGeom>
          <a:noFill/>
          <a:ln>
            <a:noFill/>
          </a:ln>
        </p:spPr>
        <p:txBody>
          <a:bodyPr anchorCtr="0" anchor="t" bIns="45700" lIns="91425" spcFirstLastPara="1" rIns="91425" wrap="square" tIns="45700">
            <a:spAutoFit/>
          </a:bodyPr>
          <a:lstStyle/>
          <a:p>
            <a:pPr indent="0" lvl="0" marL="0" marR="0" rtl="0" algn="just">
              <a:lnSpc>
                <a:spcPct val="165000"/>
              </a:lnSpc>
              <a:spcBef>
                <a:spcPts val="0"/>
              </a:spcBef>
              <a:spcAft>
                <a:spcPts val="0"/>
              </a:spcAft>
              <a:buNone/>
            </a:pPr>
            <a:r>
              <a:rPr lang="en-US" sz="1900">
                <a:solidFill>
                  <a:schemeClr val="dk1"/>
                </a:solidFill>
                <a:latin typeface="Dosis"/>
                <a:ea typeface="Dosis"/>
                <a:cs typeface="Dosis"/>
                <a:sym typeface="Dosis"/>
              </a:rPr>
              <a:t>Kami merupakan tim data scientist dalam suatu dealer jual beli mobil bekas secara online maupun offline yang menganalisa penjualan mobil bekas di Amerika dan bertanggung jawab untuk memberikan rekomendasi harga mobil bekas berdasarkan data histori pembelian 2 tahun sebelumnya yang ada di Amerika yang diasumsikan ideal karena mobil berhasil dibeli dan dijual kembali ke konsumen dengan harga ideal.</a:t>
            </a:r>
            <a:endParaRPr sz="1900">
              <a:solidFill>
                <a:schemeClr val="dk1"/>
              </a:solidFill>
              <a:latin typeface="Dosis"/>
              <a:ea typeface="Dosis"/>
              <a:cs typeface="Dosis"/>
              <a:sym typeface="Dosis"/>
            </a:endParaRPr>
          </a:p>
        </p:txBody>
      </p:sp>
      <p:sp>
        <p:nvSpPr>
          <p:cNvPr id="144" name="Google Shape;144;g1090b93fdb2_0_17"/>
          <p:cNvSpPr txBox="1"/>
          <p:nvPr/>
        </p:nvSpPr>
        <p:spPr>
          <a:xfrm>
            <a:off x="675270" y="696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lang="en-US" sz="3200">
                <a:solidFill>
                  <a:srgbClr val="0198A3"/>
                </a:solidFill>
                <a:latin typeface="Montserrat"/>
                <a:ea typeface="Montserrat"/>
                <a:cs typeface="Montserrat"/>
                <a:sym typeface="Montserrat"/>
              </a:rPr>
              <a:t>Introduction</a:t>
            </a:r>
            <a:endParaRPr b="1" i="0" sz="3200" u="none" cap="none" strike="noStrike">
              <a:solidFill>
                <a:srgbClr val="0198A3"/>
              </a:solidFill>
              <a:latin typeface="Montserrat"/>
              <a:ea typeface="Montserrat"/>
              <a:cs typeface="Montserrat"/>
              <a:sym typeface="Montserrat"/>
            </a:endParaRPr>
          </a:p>
        </p:txBody>
      </p:sp>
      <p:pic>
        <p:nvPicPr>
          <p:cNvPr id="145" name="Google Shape;145;g1090b93fdb2_0_17"/>
          <p:cNvPicPr preferRelativeResize="0"/>
          <p:nvPr/>
        </p:nvPicPr>
        <p:blipFill rotWithShape="1">
          <a:blip r:embed="rId7">
            <a:alphaModFix/>
          </a:blip>
          <a:srcRect b="4591" l="3775" r="2301" t="5374"/>
          <a:stretch/>
        </p:blipFill>
        <p:spPr>
          <a:xfrm>
            <a:off x="5388300" y="1779950"/>
            <a:ext cx="6604475" cy="37344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descr="Image result for agile teamwork" id="150" name="Google Shape;150;g11081061fff_0_212"/>
          <p:cNvPicPr preferRelativeResize="0"/>
          <p:nvPr/>
        </p:nvPicPr>
        <p:blipFill rotWithShape="1">
          <a:blip r:embed="rId3">
            <a:alphaModFix/>
          </a:blip>
          <a:srcRect b="15569" l="0" r="0" t="0"/>
          <a:stretch/>
        </p:blipFill>
        <p:spPr>
          <a:xfrm>
            <a:off x="0" y="0"/>
            <a:ext cx="12188140" cy="6857998"/>
          </a:xfrm>
          <a:prstGeom prst="rect">
            <a:avLst/>
          </a:prstGeom>
          <a:noFill/>
          <a:ln>
            <a:noFill/>
          </a:ln>
        </p:spPr>
      </p:pic>
      <p:sp>
        <p:nvSpPr>
          <p:cNvPr id="151" name="Google Shape;151;g11081061fff_0_212"/>
          <p:cNvSpPr/>
          <p:nvPr/>
        </p:nvSpPr>
        <p:spPr>
          <a:xfrm>
            <a:off x="0" y="0"/>
            <a:ext cx="12192000" cy="6858000"/>
          </a:xfrm>
          <a:prstGeom prst="rect">
            <a:avLst/>
          </a:prstGeom>
          <a:solidFill>
            <a:schemeClr val="dk1">
              <a:alpha val="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2" name="Google Shape;152;g11081061fff_0_212"/>
          <p:cNvSpPr/>
          <p:nvPr/>
        </p:nvSpPr>
        <p:spPr>
          <a:xfrm>
            <a:off x="0" y="0"/>
            <a:ext cx="12188100" cy="6858000"/>
          </a:xfrm>
          <a:prstGeom prst="rect">
            <a:avLst/>
          </a:prstGeom>
          <a:solidFill>
            <a:schemeClr val="lt1">
              <a:alpha val="9725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close up of a logo&#10;&#10;Description automatically generated" id="153" name="Google Shape;153;g11081061fff_0_212"/>
          <p:cNvPicPr preferRelativeResize="0"/>
          <p:nvPr/>
        </p:nvPicPr>
        <p:blipFill rotWithShape="1">
          <a:blip r:embed="rId4">
            <a:alphaModFix amt="71000"/>
          </a:blip>
          <a:srcRect b="0" l="0" r="0" t="0"/>
          <a:stretch/>
        </p:blipFill>
        <p:spPr>
          <a:xfrm>
            <a:off x="-13753" y="696642"/>
            <a:ext cx="12192000" cy="5080000"/>
          </a:xfrm>
          <a:prstGeom prst="rect">
            <a:avLst/>
          </a:prstGeom>
          <a:noFill/>
          <a:ln>
            <a:noFill/>
          </a:ln>
        </p:spPr>
      </p:pic>
      <p:pic>
        <p:nvPicPr>
          <p:cNvPr descr="A picture containing building&#10;&#10;Description automatically generated" id="154" name="Google Shape;154;g11081061fff_0_212"/>
          <p:cNvPicPr preferRelativeResize="0"/>
          <p:nvPr/>
        </p:nvPicPr>
        <p:blipFill rotWithShape="1">
          <a:blip r:embed="rId5">
            <a:alphaModFix amt="15000"/>
          </a:blip>
          <a:srcRect b="0" l="0" r="0" t="0"/>
          <a:stretch/>
        </p:blipFill>
        <p:spPr>
          <a:xfrm>
            <a:off x="-480932" y="-433239"/>
            <a:ext cx="1268910" cy="1268910"/>
          </a:xfrm>
          <a:prstGeom prst="rect">
            <a:avLst/>
          </a:prstGeom>
          <a:noFill/>
          <a:ln>
            <a:noFill/>
          </a:ln>
        </p:spPr>
      </p:pic>
      <p:pic>
        <p:nvPicPr>
          <p:cNvPr descr="A picture containing drawing&#10;&#10;Description automatically generated" id="155" name="Google Shape;155;g11081061fff_0_212"/>
          <p:cNvPicPr preferRelativeResize="0"/>
          <p:nvPr/>
        </p:nvPicPr>
        <p:blipFill rotWithShape="1">
          <a:blip r:embed="rId6">
            <a:alphaModFix/>
          </a:blip>
          <a:srcRect b="0" l="0" r="0" t="0"/>
          <a:stretch/>
        </p:blipFill>
        <p:spPr>
          <a:xfrm>
            <a:off x="10863470" y="-1"/>
            <a:ext cx="1268910" cy="527648"/>
          </a:xfrm>
          <a:prstGeom prst="rect">
            <a:avLst/>
          </a:prstGeom>
          <a:noFill/>
          <a:ln>
            <a:noFill/>
          </a:ln>
        </p:spPr>
      </p:pic>
      <p:sp>
        <p:nvSpPr>
          <p:cNvPr id="156" name="Google Shape;156;g11081061fff_0_212"/>
          <p:cNvSpPr txBox="1"/>
          <p:nvPr/>
        </p:nvSpPr>
        <p:spPr>
          <a:xfrm>
            <a:off x="1983000" y="2951850"/>
            <a:ext cx="8226000" cy="954300"/>
          </a:xfrm>
          <a:prstGeom prst="rect">
            <a:avLst/>
          </a:prstGeom>
          <a:noFill/>
          <a:ln>
            <a:noFill/>
          </a:ln>
        </p:spPr>
        <p:txBody>
          <a:bodyPr anchorCtr="0" anchor="t" bIns="45700" lIns="91425" spcFirstLastPara="1" rIns="91425" wrap="square" tIns="45700">
            <a:spAutoFit/>
          </a:bodyPr>
          <a:lstStyle/>
          <a:p>
            <a:pPr indent="0" lvl="0" marL="0" marR="0" rtl="0" algn="ctr">
              <a:lnSpc>
                <a:spcPct val="103125"/>
              </a:lnSpc>
              <a:spcBef>
                <a:spcPts val="0"/>
              </a:spcBef>
              <a:spcAft>
                <a:spcPts val="0"/>
              </a:spcAft>
              <a:buClr>
                <a:srgbClr val="000000"/>
              </a:buClr>
              <a:buSzPts val="3200"/>
              <a:buFont typeface="Arial"/>
              <a:buNone/>
            </a:pPr>
            <a:r>
              <a:rPr b="1" lang="en-US" sz="5600">
                <a:solidFill>
                  <a:srgbClr val="0198A3"/>
                </a:solidFill>
                <a:latin typeface="Montserrat"/>
                <a:ea typeface="Montserrat"/>
                <a:cs typeface="Montserrat"/>
                <a:sym typeface="Montserrat"/>
              </a:rPr>
              <a:t>Problem Statement</a:t>
            </a:r>
            <a:endParaRPr b="1" i="0" sz="5600" u="none" cap="none" strike="noStrike">
              <a:solidFill>
                <a:srgbClr val="0198A3"/>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descr="Image result for agile teamwork" id="161" name="Google Shape;161;g10f6ed49521_7_0"/>
          <p:cNvPicPr preferRelativeResize="0"/>
          <p:nvPr/>
        </p:nvPicPr>
        <p:blipFill rotWithShape="1">
          <a:blip r:embed="rId3">
            <a:alphaModFix/>
          </a:blip>
          <a:srcRect b="15569" l="0" r="0" t="0"/>
          <a:stretch/>
        </p:blipFill>
        <p:spPr>
          <a:xfrm>
            <a:off x="0" y="0"/>
            <a:ext cx="12188140" cy="6857998"/>
          </a:xfrm>
          <a:prstGeom prst="rect">
            <a:avLst/>
          </a:prstGeom>
          <a:noFill/>
          <a:ln>
            <a:noFill/>
          </a:ln>
        </p:spPr>
      </p:pic>
      <p:sp>
        <p:nvSpPr>
          <p:cNvPr id="162" name="Google Shape;162;g10f6ed49521_7_0"/>
          <p:cNvSpPr/>
          <p:nvPr/>
        </p:nvSpPr>
        <p:spPr>
          <a:xfrm>
            <a:off x="0" y="0"/>
            <a:ext cx="12192000" cy="6858000"/>
          </a:xfrm>
          <a:prstGeom prst="rect">
            <a:avLst/>
          </a:prstGeom>
          <a:solidFill>
            <a:schemeClr val="dk1">
              <a:alpha val="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3" name="Google Shape;163;g10f6ed49521_7_0"/>
          <p:cNvSpPr/>
          <p:nvPr/>
        </p:nvSpPr>
        <p:spPr>
          <a:xfrm>
            <a:off x="0" y="0"/>
            <a:ext cx="12188100" cy="6858000"/>
          </a:xfrm>
          <a:prstGeom prst="rect">
            <a:avLst/>
          </a:prstGeom>
          <a:solidFill>
            <a:schemeClr val="lt1">
              <a:alpha val="9725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close up of a logo&#10;&#10;Description automatically generated" id="164" name="Google Shape;164;g10f6ed49521_7_0"/>
          <p:cNvPicPr preferRelativeResize="0"/>
          <p:nvPr/>
        </p:nvPicPr>
        <p:blipFill rotWithShape="1">
          <a:blip r:embed="rId4">
            <a:alphaModFix amt="71000"/>
          </a:blip>
          <a:srcRect b="0" l="0" r="0" t="0"/>
          <a:stretch/>
        </p:blipFill>
        <p:spPr>
          <a:xfrm>
            <a:off x="-13753" y="696642"/>
            <a:ext cx="12192000" cy="5080000"/>
          </a:xfrm>
          <a:prstGeom prst="rect">
            <a:avLst/>
          </a:prstGeom>
          <a:noFill/>
          <a:ln>
            <a:noFill/>
          </a:ln>
        </p:spPr>
      </p:pic>
      <p:pic>
        <p:nvPicPr>
          <p:cNvPr descr="A picture containing building&#10;&#10;Description automatically generated" id="165" name="Google Shape;165;g10f6ed49521_7_0"/>
          <p:cNvPicPr preferRelativeResize="0"/>
          <p:nvPr/>
        </p:nvPicPr>
        <p:blipFill rotWithShape="1">
          <a:blip r:embed="rId5">
            <a:alphaModFix amt="15000"/>
          </a:blip>
          <a:srcRect b="0" l="0" r="0" t="0"/>
          <a:stretch/>
        </p:blipFill>
        <p:spPr>
          <a:xfrm>
            <a:off x="-480932" y="-433239"/>
            <a:ext cx="1268910" cy="1268910"/>
          </a:xfrm>
          <a:prstGeom prst="rect">
            <a:avLst/>
          </a:prstGeom>
          <a:noFill/>
          <a:ln>
            <a:noFill/>
          </a:ln>
        </p:spPr>
      </p:pic>
      <p:pic>
        <p:nvPicPr>
          <p:cNvPr descr="A picture containing drawing&#10;&#10;Description automatically generated" id="166" name="Google Shape;166;g10f6ed49521_7_0"/>
          <p:cNvPicPr preferRelativeResize="0"/>
          <p:nvPr/>
        </p:nvPicPr>
        <p:blipFill rotWithShape="1">
          <a:blip r:embed="rId6">
            <a:alphaModFix/>
          </a:blip>
          <a:srcRect b="0" l="0" r="0" t="0"/>
          <a:stretch/>
        </p:blipFill>
        <p:spPr>
          <a:xfrm>
            <a:off x="10863470" y="-1"/>
            <a:ext cx="1268910" cy="527648"/>
          </a:xfrm>
          <a:prstGeom prst="rect">
            <a:avLst/>
          </a:prstGeom>
          <a:noFill/>
          <a:ln>
            <a:noFill/>
          </a:ln>
        </p:spPr>
      </p:pic>
      <p:sp>
        <p:nvSpPr>
          <p:cNvPr id="167" name="Google Shape;167;g10f6ed49521_7_0"/>
          <p:cNvSpPr txBox="1"/>
          <p:nvPr/>
        </p:nvSpPr>
        <p:spPr>
          <a:xfrm>
            <a:off x="1041720" y="696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lang="en-US" sz="3200">
                <a:solidFill>
                  <a:srgbClr val="0198A3"/>
                </a:solidFill>
                <a:latin typeface="Montserrat"/>
                <a:ea typeface="Montserrat"/>
                <a:cs typeface="Montserrat"/>
                <a:sym typeface="Montserrat"/>
              </a:rPr>
              <a:t>Understanding The Problem</a:t>
            </a:r>
            <a:endParaRPr b="1" i="0" sz="3200" u="none" cap="none" strike="noStrike">
              <a:solidFill>
                <a:srgbClr val="0198A3"/>
              </a:solidFill>
              <a:latin typeface="Montserrat"/>
              <a:ea typeface="Montserrat"/>
              <a:cs typeface="Montserrat"/>
              <a:sym typeface="Montserrat"/>
            </a:endParaRPr>
          </a:p>
        </p:txBody>
      </p:sp>
      <p:pic>
        <p:nvPicPr>
          <p:cNvPr id="168" name="Google Shape;168;g10f6ed49521_7_0"/>
          <p:cNvPicPr preferRelativeResize="0"/>
          <p:nvPr/>
        </p:nvPicPr>
        <p:blipFill>
          <a:blip r:embed="rId7">
            <a:alphaModFix/>
          </a:blip>
          <a:stretch>
            <a:fillRect/>
          </a:stretch>
        </p:blipFill>
        <p:spPr>
          <a:xfrm>
            <a:off x="414338" y="1539675"/>
            <a:ext cx="11363325" cy="4572000"/>
          </a:xfrm>
          <a:prstGeom prst="rect">
            <a:avLst/>
          </a:prstGeom>
          <a:noFill/>
          <a:ln>
            <a:noFill/>
          </a:ln>
        </p:spPr>
      </p:pic>
      <p:sp>
        <p:nvSpPr>
          <p:cNvPr id="169" name="Google Shape;169;g10f6ed49521_7_0"/>
          <p:cNvSpPr txBox="1"/>
          <p:nvPr/>
        </p:nvSpPr>
        <p:spPr>
          <a:xfrm>
            <a:off x="1061550" y="6399650"/>
            <a:ext cx="1006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Source: http://www.indianbluebook.com/storage/app/media/Insights/India-Pre-Owned-Car-Market-Report-3rd-Edition-2019.pdf</a:t>
            </a:r>
            <a:endParaRPr>
              <a:latin typeface="Calibri"/>
              <a:ea typeface="Calibri"/>
              <a:cs typeface="Calibri"/>
              <a:sym typeface="Calibri"/>
            </a:endParaRPr>
          </a:p>
        </p:txBody>
      </p:sp>
      <p:sp>
        <p:nvSpPr>
          <p:cNvPr id="170" name="Google Shape;170;g10f6ed49521_7_0"/>
          <p:cNvSpPr/>
          <p:nvPr/>
        </p:nvSpPr>
        <p:spPr>
          <a:xfrm>
            <a:off x="3141075" y="2495400"/>
            <a:ext cx="8636700" cy="1116900"/>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descr="Image result for agile teamwork" id="175" name="Google Shape;175;g10e866f10b8_0_24"/>
          <p:cNvPicPr preferRelativeResize="0"/>
          <p:nvPr/>
        </p:nvPicPr>
        <p:blipFill rotWithShape="1">
          <a:blip r:embed="rId3">
            <a:alphaModFix/>
          </a:blip>
          <a:srcRect b="15569" l="0" r="0" t="0"/>
          <a:stretch/>
        </p:blipFill>
        <p:spPr>
          <a:xfrm>
            <a:off x="0" y="0"/>
            <a:ext cx="12188140" cy="6857998"/>
          </a:xfrm>
          <a:prstGeom prst="rect">
            <a:avLst/>
          </a:prstGeom>
          <a:noFill/>
          <a:ln>
            <a:noFill/>
          </a:ln>
        </p:spPr>
      </p:pic>
      <p:sp>
        <p:nvSpPr>
          <p:cNvPr id="176" name="Google Shape;176;g10e866f10b8_0_24"/>
          <p:cNvSpPr/>
          <p:nvPr/>
        </p:nvSpPr>
        <p:spPr>
          <a:xfrm>
            <a:off x="0" y="0"/>
            <a:ext cx="12192000" cy="6858000"/>
          </a:xfrm>
          <a:prstGeom prst="rect">
            <a:avLst/>
          </a:prstGeom>
          <a:solidFill>
            <a:schemeClr val="dk1">
              <a:alpha val="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7" name="Google Shape;177;g10e866f10b8_0_24"/>
          <p:cNvSpPr/>
          <p:nvPr/>
        </p:nvSpPr>
        <p:spPr>
          <a:xfrm>
            <a:off x="0" y="0"/>
            <a:ext cx="12188100" cy="6858000"/>
          </a:xfrm>
          <a:prstGeom prst="rect">
            <a:avLst/>
          </a:prstGeom>
          <a:solidFill>
            <a:schemeClr val="lt1">
              <a:alpha val="9725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close up of a logo&#10;&#10;Description automatically generated" id="178" name="Google Shape;178;g10e866f10b8_0_24"/>
          <p:cNvPicPr preferRelativeResize="0"/>
          <p:nvPr/>
        </p:nvPicPr>
        <p:blipFill rotWithShape="1">
          <a:blip r:embed="rId4">
            <a:alphaModFix amt="71000"/>
          </a:blip>
          <a:srcRect b="0" l="0" r="0" t="0"/>
          <a:stretch/>
        </p:blipFill>
        <p:spPr>
          <a:xfrm>
            <a:off x="-13753" y="696642"/>
            <a:ext cx="12192000" cy="5080000"/>
          </a:xfrm>
          <a:prstGeom prst="rect">
            <a:avLst/>
          </a:prstGeom>
          <a:noFill/>
          <a:ln>
            <a:noFill/>
          </a:ln>
        </p:spPr>
      </p:pic>
      <p:pic>
        <p:nvPicPr>
          <p:cNvPr descr="A picture containing building&#10;&#10;Description automatically generated" id="179" name="Google Shape;179;g10e866f10b8_0_24"/>
          <p:cNvPicPr preferRelativeResize="0"/>
          <p:nvPr/>
        </p:nvPicPr>
        <p:blipFill rotWithShape="1">
          <a:blip r:embed="rId5">
            <a:alphaModFix amt="15000"/>
          </a:blip>
          <a:srcRect b="0" l="0" r="0" t="0"/>
          <a:stretch/>
        </p:blipFill>
        <p:spPr>
          <a:xfrm>
            <a:off x="-480932" y="-433239"/>
            <a:ext cx="1268910" cy="1268910"/>
          </a:xfrm>
          <a:prstGeom prst="rect">
            <a:avLst/>
          </a:prstGeom>
          <a:noFill/>
          <a:ln>
            <a:noFill/>
          </a:ln>
        </p:spPr>
      </p:pic>
      <p:pic>
        <p:nvPicPr>
          <p:cNvPr descr="A picture containing drawing&#10;&#10;Description automatically generated" id="180" name="Google Shape;180;g10e866f10b8_0_24"/>
          <p:cNvPicPr preferRelativeResize="0"/>
          <p:nvPr/>
        </p:nvPicPr>
        <p:blipFill rotWithShape="1">
          <a:blip r:embed="rId6">
            <a:alphaModFix/>
          </a:blip>
          <a:srcRect b="0" l="0" r="0" t="0"/>
          <a:stretch/>
        </p:blipFill>
        <p:spPr>
          <a:xfrm>
            <a:off x="10863470" y="-1"/>
            <a:ext cx="1268910" cy="527648"/>
          </a:xfrm>
          <a:prstGeom prst="rect">
            <a:avLst/>
          </a:prstGeom>
          <a:noFill/>
          <a:ln>
            <a:noFill/>
          </a:ln>
        </p:spPr>
      </p:pic>
      <p:sp>
        <p:nvSpPr>
          <p:cNvPr id="181" name="Google Shape;181;g10e866f10b8_0_24"/>
          <p:cNvSpPr txBox="1"/>
          <p:nvPr/>
        </p:nvSpPr>
        <p:spPr>
          <a:xfrm>
            <a:off x="927750" y="534150"/>
            <a:ext cx="10336500" cy="5766300"/>
          </a:xfrm>
          <a:prstGeom prst="rect">
            <a:avLst/>
          </a:prstGeom>
          <a:noFill/>
          <a:ln>
            <a:noFill/>
          </a:ln>
        </p:spPr>
        <p:txBody>
          <a:bodyPr anchorCtr="0" anchor="t" bIns="45700" lIns="91425" spcFirstLastPara="1" rIns="91425" wrap="square" tIns="45700">
            <a:spAutoFit/>
          </a:bodyPr>
          <a:lstStyle/>
          <a:p>
            <a:pPr indent="0" lvl="0" marL="0" marR="0" rtl="0" algn="ctr">
              <a:lnSpc>
                <a:spcPct val="103125"/>
              </a:lnSpc>
              <a:spcBef>
                <a:spcPts val="0"/>
              </a:spcBef>
              <a:spcAft>
                <a:spcPts val="0"/>
              </a:spcAft>
              <a:buClr>
                <a:srgbClr val="000000"/>
              </a:buClr>
              <a:buSzPts val="3200"/>
              <a:buFont typeface="Arial"/>
              <a:buNone/>
            </a:pPr>
            <a:r>
              <a:rPr b="1" lang="en-US" sz="3200">
                <a:solidFill>
                  <a:srgbClr val="0198A3"/>
                </a:solidFill>
                <a:latin typeface="Montserrat"/>
                <a:ea typeface="Montserrat"/>
                <a:cs typeface="Montserrat"/>
                <a:sym typeface="Montserrat"/>
              </a:rPr>
              <a:t>The Problem</a:t>
            </a:r>
            <a:endParaRPr b="1" sz="3200">
              <a:solidFill>
                <a:srgbClr val="0198A3"/>
              </a:solidFill>
              <a:latin typeface="Montserrat"/>
              <a:ea typeface="Montserrat"/>
              <a:cs typeface="Montserrat"/>
              <a:sym typeface="Montserrat"/>
            </a:endParaRPr>
          </a:p>
          <a:p>
            <a:pPr indent="0" lvl="0" marL="457200" marR="0" rtl="0" algn="ctr">
              <a:lnSpc>
                <a:spcPct val="103125"/>
              </a:lnSpc>
              <a:spcBef>
                <a:spcPts val="0"/>
              </a:spcBef>
              <a:spcAft>
                <a:spcPts val="0"/>
              </a:spcAft>
              <a:buNone/>
            </a:pPr>
            <a:r>
              <a:t/>
            </a:r>
            <a:endParaRPr b="1" sz="3200">
              <a:solidFill>
                <a:srgbClr val="0198A3"/>
              </a:solidFill>
              <a:latin typeface="Montserrat"/>
              <a:ea typeface="Montserrat"/>
              <a:cs typeface="Montserrat"/>
              <a:sym typeface="Montserrat"/>
            </a:endParaRPr>
          </a:p>
          <a:p>
            <a:pPr indent="-431800" lvl="0" marL="457200" marR="0" rtl="0" algn="ctr">
              <a:lnSpc>
                <a:spcPct val="103125"/>
              </a:lnSpc>
              <a:spcBef>
                <a:spcPts val="0"/>
              </a:spcBef>
              <a:spcAft>
                <a:spcPts val="0"/>
              </a:spcAft>
              <a:buClr>
                <a:srgbClr val="0198A3"/>
              </a:buClr>
              <a:buSzPts val="3200"/>
              <a:buFont typeface="Montserrat"/>
              <a:buAutoNum type="arabicPeriod"/>
            </a:pPr>
            <a:r>
              <a:rPr b="1" lang="en-US" sz="3200">
                <a:solidFill>
                  <a:srgbClr val="0198A3"/>
                </a:solidFill>
                <a:latin typeface="Montserrat"/>
                <a:ea typeface="Montserrat"/>
                <a:cs typeface="Montserrat"/>
                <a:sym typeface="Montserrat"/>
              </a:rPr>
              <a:t>Conventional Business Process Consumes Too Much Time</a:t>
            </a:r>
            <a:endParaRPr b="1" sz="3200">
              <a:solidFill>
                <a:srgbClr val="0198A3"/>
              </a:solidFill>
              <a:latin typeface="Montserrat"/>
              <a:ea typeface="Montserrat"/>
              <a:cs typeface="Montserrat"/>
              <a:sym typeface="Montserrat"/>
            </a:endParaRPr>
          </a:p>
          <a:p>
            <a:pPr indent="0" lvl="0" marL="457200" rtl="0" algn="ctr">
              <a:lnSpc>
                <a:spcPct val="115000"/>
              </a:lnSpc>
              <a:spcBef>
                <a:spcPts val="600"/>
              </a:spcBef>
              <a:spcAft>
                <a:spcPts val="0"/>
              </a:spcAft>
              <a:buNone/>
            </a:pPr>
            <a:r>
              <a:rPr lang="en-US" sz="2400">
                <a:solidFill>
                  <a:srgbClr val="212121"/>
                </a:solidFill>
                <a:latin typeface="Dosis"/>
                <a:ea typeface="Dosis"/>
                <a:cs typeface="Dosis"/>
                <a:sym typeface="Dosis"/>
              </a:rPr>
              <a:t>Proses screening dan negosiasi yang cukup lama akhirnya customer menjadi ragu dan cenderung tidak menjual mobil nya ke perusahaan kita.</a:t>
            </a:r>
            <a:endParaRPr b="1" sz="2900">
              <a:solidFill>
                <a:srgbClr val="0198A3"/>
              </a:solidFill>
              <a:latin typeface="Montserrat"/>
              <a:ea typeface="Montserrat"/>
              <a:cs typeface="Montserrat"/>
              <a:sym typeface="Montserrat"/>
            </a:endParaRPr>
          </a:p>
          <a:p>
            <a:pPr indent="-431800" lvl="0" marL="457200" marR="0" rtl="0" algn="ctr">
              <a:lnSpc>
                <a:spcPct val="103125"/>
              </a:lnSpc>
              <a:spcBef>
                <a:spcPts val="500"/>
              </a:spcBef>
              <a:spcAft>
                <a:spcPts val="0"/>
              </a:spcAft>
              <a:buClr>
                <a:srgbClr val="0198A3"/>
              </a:buClr>
              <a:buSzPts val="3200"/>
              <a:buFont typeface="Montserrat"/>
              <a:buAutoNum type="arabicPeriod"/>
            </a:pPr>
            <a:r>
              <a:rPr b="1" lang="en-US" sz="3200">
                <a:solidFill>
                  <a:srgbClr val="0198A3"/>
                </a:solidFill>
                <a:latin typeface="Montserrat"/>
                <a:ea typeface="Montserrat"/>
                <a:cs typeface="Montserrat"/>
                <a:sym typeface="Montserrat"/>
              </a:rPr>
              <a:t>Lack of Trust from Customers </a:t>
            </a:r>
            <a:r>
              <a:rPr b="1" lang="en-US" sz="3200">
                <a:solidFill>
                  <a:srgbClr val="0198A3"/>
                </a:solidFill>
                <a:latin typeface="Montserrat"/>
                <a:ea typeface="Montserrat"/>
                <a:cs typeface="Montserrat"/>
                <a:sym typeface="Montserrat"/>
              </a:rPr>
              <a:t>due to Staff’s Subjectivity</a:t>
            </a:r>
            <a:endParaRPr b="1" sz="3200">
              <a:solidFill>
                <a:srgbClr val="0198A3"/>
              </a:solidFill>
              <a:latin typeface="Montserrat"/>
              <a:ea typeface="Montserrat"/>
              <a:cs typeface="Montserrat"/>
              <a:sym typeface="Montserrat"/>
            </a:endParaRPr>
          </a:p>
          <a:p>
            <a:pPr indent="0" lvl="0" marL="457200" marR="0" rtl="0" algn="ctr">
              <a:lnSpc>
                <a:spcPct val="103125"/>
              </a:lnSpc>
              <a:spcBef>
                <a:spcPts val="0"/>
              </a:spcBef>
              <a:spcAft>
                <a:spcPts val="0"/>
              </a:spcAft>
              <a:buNone/>
            </a:pPr>
            <a:r>
              <a:rPr lang="en-US" sz="2400">
                <a:solidFill>
                  <a:srgbClr val="212121"/>
                </a:solidFill>
                <a:latin typeface="Dosis"/>
                <a:ea typeface="Dosis"/>
                <a:cs typeface="Dosis"/>
                <a:sym typeface="Dosis"/>
              </a:rPr>
              <a:t>Perusahaan menentukan harga beli mobil bekas tidak terstandar (tidak sesuai kondisi mobil sebenarnya) sehingga mendapat harga mobil bekas yang berbeda dari perspektif yang bias oleh setiap staff.</a:t>
            </a:r>
            <a:r>
              <a:rPr b="1" lang="en-US" sz="2400">
                <a:solidFill>
                  <a:srgbClr val="0198A3"/>
                </a:solidFill>
                <a:latin typeface="Dosis"/>
                <a:ea typeface="Dosis"/>
                <a:cs typeface="Dosis"/>
                <a:sym typeface="Dosis"/>
              </a:rPr>
              <a:t> </a:t>
            </a:r>
            <a:endParaRPr b="1" sz="2400">
              <a:solidFill>
                <a:srgbClr val="0198A3"/>
              </a:solidFill>
              <a:latin typeface="Dosis"/>
              <a:ea typeface="Dosis"/>
              <a:cs typeface="Dosis"/>
              <a:sym typeface="Dosis"/>
            </a:endParaRPr>
          </a:p>
          <a:p>
            <a:pPr indent="0" lvl="0" marL="0" marR="0" rtl="0" algn="ctr">
              <a:lnSpc>
                <a:spcPct val="103125"/>
              </a:lnSpc>
              <a:spcBef>
                <a:spcPts val="0"/>
              </a:spcBef>
              <a:spcAft>
                <a:spcPts val="0"/>
              </a:spcAft>
              <a:buClr>
                <a:srgbClr val="000000"/>
              </a:buClr>
              <a:buSzPts val="3200"/>
              <a:buFont typeface="Arial"/>
              <a:buNone/>
            </a:pPr>
            <a:r>
              <a:t/>
            </a:r>
            <a:endParaRPr b="1" sz="3200">
              <a:solidFill>
                <a:srgbClr val="0198A3"/>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descr="Image result for agile teamwork" id="186" name="Google Shape;186;g1090b93fdb2_0_0"/>
          <p:cNvPicPr preferRelativeResize="0"/>
          <p:nvPr/>
        </p:nvPicPr>
        <p:blipFill rotWithShape="1">
          <a:blip r:embed="rId3">
            <a:alphaModFix/>
          </a:blip>
          <a:srcRect b="15569" l="0" r="0" t="0"/>
          <a:stretch/>
        </p:blipFill>
        <p:spPr>
          <a:xfrm>
            <a:off x="6875" y="0"/>
            <a:ext cx="12188140" cy="6857998"/>
          </a:xfrm>
          <a:prstGeom prst="rect">
            <a:avLst/>
          </a:prstGeom>
          <a:noFill/>
          <a:ln>
            <a:noFill/>
          </a:ln>
        </p:spPr>
      </p:pic>
      <p:sp>
        <p:nvSpPr>
          <p:cNvPr id="187" name="Google Shape;187;g1090b93fdb2_0_0"/>
          <p:cNvSpPr/>
          <p:nvPr/>
        </p:nvSpPr>
        <p:spPr>
          <a:xfrm>
            <a:off x="6875" y="0"/>
            <a:ext cx="12192000" cy="6858000"/>
          </a:xfrm>
          <a:prstGeom prst="rect">
            <a:avLst/>
          </a:prstGeom>
          <a:solidFill>
            <a:schemeClr val="dk1">
              <a:alpha val="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8" name="Google Shape;188;g1090b93fdb2_0_0"/>
          <p:cNvSpPr/>
          <p:nvPr/>
        </p:nvSpPr>
        <p:spPr>
          <a:xfrm>
            <a:off x="6875" y="0"/>
            <a:ext cx="12188100" cy="6858000"/>
          </a:xfrm>
          <a:prstGeom prst="rect">
            <a:avLst/>
          </a:prstGeom>
          <a:solidFill>
            <a:schemeClr val="lt1">
              <a:alpha val="9725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close up of a logo&#10;&#10;Description automatically generated" id="189" name="Google Shape;189;g1090b93fdb2_0_0"/>
          <p:cNvPicPr preferRelativeResize="0"/>
          <p:nvPr/>
        </p:nvPicPr>
        <p:blipFill rotWithShape="1">
          <a:blip r:embed="rId4">
            <a:alphaModFix amt="71000"/>
          </a:blip>
          <a:srcRect b="0" l="0" r="0" t="0"/>
          <a:stretch/>
        </p:blipFill>
        <p:spPr>
          <a:xfrm>
            <a:off x="166472" y="674117"/>
            <a:ext cx="12192000" cy="5080000"/>
          </a:xfrm>
          <a:prstGeom prst="rect">
            <a:avLst/>
          </a:prstGeom>
          <a:noFill/>
          <a:ln>
            <a:noFill/>
          </a:ln>
        </p:spPr>
      </p:pic>
      <p:pic>
        <p:nvPicPr>
          <p:cNvPr descr="A picture containing building&#10;&#10;Description automatically generated" id="190" name="Google Shape;190;g1090b93fdb2_0_0"/>
          <p:cNvPicPr preferRelativeResize="0"/>
          <p:nvPr/>
        </p:nvPicPr>
        <p:blipFill rotWithShape="1">
          <a:blip r:embed="rId5">
            <a:alphaModFix amt="15000"/>
          </a:blip>
          <a:srcRect b="0" l="0" r="0" t="0"/>
          <a:stretch/>
        </p:blipFill>
        <p:spPr>
          <a:xfrm>
            <a:off x="-480932" y="-433239"/>
            <a:ext cx="1268910" cy="1268910"/>
          </a:xfrm>
          <a:prstGeom prst="rect">
            <a:avLst/>
          </a:prstGeom>
          <a:noFill/>
          <a:ln>
            <a:noFill/>
          </a:ln>
        </p:spPr>
      </p:pic>
      <p:pic>
        <p:nvPicPr>
          <p:cNvPr descr="A picture containing drawing&#10;&#10;Description automatically generated" id="191" name="Google Shape;191;g1090b93fdb2_0_0"/>
          <p:cNvPicPr preferRelativeResize="0"/>
          <p:nvPr/>
        </p:nvPicPr>
        <p:blipFill rotWithShape="1">
          <a:blip r:embed="rId6">
            <a:alphaModFix/>
          </a:blip>
          <a:srcRect b="0" l="0" r="0" t="0"/>
          <a:stretch/>
        </p:blipFill>
        <p:spPr>
          <a:xfrm>
            <a:off x="10863470" y="-1"/>
            <a:ext cx="1268910" cy="527648"/>
          </a:xfrm>
          <a:prstGeom prst="rect">
            <a:avLst/>
          </a:prstGeom>
          <a:noFill/>
          <a:ln>
            <a:noFill/>
          </a:ln>
        </p:spPr>
      </p:pic>
      <p:sp>
        <p:nvSpPr>
          <p:cNvPr id="192" name="Google Shape;192;g1090b93fdb2_0_0"/>
          <p:cNvSpPr txBox="1"/>
          <p:nvPr/>
        </p:nvSpPr>
        <p:spPr>
          <a:xfrm>
            <a:off x="1041727" y="382550"/>
            <a:ext cx="10441500" cy="477000"/>
          </a:xfrm>
          <a:prstGeom prst="rect">
            <a:avLst/>
          </a:prstGeom>
          <a:noFill/>
          <a:ln>
            <a:noFill/>
          </a:ln>
        </p:spPr>
        <p:txBody>
          <a:bodyPr anchorCtr="0" anchor="t" bIns="45700" lIns="91425" spcFirstLastPara="1" rIns="91425" wrap="square" tIns="45700">
            <a:spAutoFit/>
          </a:bodyPr>
          <a:lstStyle/>
          <a:p>
            <a:pPr indent="-387350" lvl="0" marL="457200" rtl="0" algn="ctr">
              <a:lnSpc>
                <a:spcPct val="103125"/>
              </a:lnSpc>
              <a:spcBef>
                <a:spcPts val="0"/>
              </a:spcBef>
              <a:spcAft>
                <a:spcPts val="0"/>
              </a:spcAft>
              <a:buClr>
                <a:srgbClr val="0198A3"/>
              </a:buClr>
              <a:buSzPts val="2500"/>
              <a:buFont typeface="Montserrat"/>
              <a:buAutoNum type="arabicPeriod"/>
            </a:pPr>
            <a:r>
              <a:rPr b="1" lang="en-US" sz="2500">
                <a:solidFill>
                  <a:srgbClr val="0198A3"/>
                </a:solidFill>
                <a:latin typeface="Montserrat"/>
                <a:ea typeface="Montserrat"/>
                <a:cs typeface="Montserrat"/>
                <a:sym typeface="Montserrat"/>
              </a:rPr>
              <a:t>Conventional Business Process Consumes Too Much Time</a:t>
            </a:r>
            <a:endParaRPr b="1" i="0" sz="2500" u="none" cap="none" strike="noStrike">
              <a:solidFill>
                <a:srgbClr val="0198A3"/>
              </a:solidFill>
              <a:latin typeface="Montserrat"/>
              <a:ea typeface="Montserrat"/>
              <a:cs typeface="Montserrat"/>
              <a:sym typeface="Montserrat"/>
            </a:endParaRPr>
          </a:p>
        </p:txBody>
      </p:sp>
      <p:sp>
        <p:nvSpPr>
          <p:cNvPr id="193" name="Google Shape;193;g1090b93fdb2_0_0"/>
          <p:cNvSpPr txBox="1"/>
          <p:nvPr/>
        </p:nvSpPr>
        <p:spPr>
          <a:xfrm>
            <a:off x="3827000" y="1422425"/>
            <a:ext cx="3411300" cy="1246800"/>
          </a:xfrm>
          <a:prstGeom prst="rect">
            <a:avLst/>
          </a:prstGeom>
          <a:solidFill>
            <a:schemeClr val="lt1"/>
          </a:solid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300"/>
              <a:buFont typeface="Arial"/>
              <a:buNone/>
            </a:pPr>
            <a:r>
              <a:rPr b="1" lang="en-US" sz="2300">
                <a:latin typeface="Calibri"/>
                <a:ea typeface="Calibri"/>
                <a:cs typeface="Calibri"/>
                <a:sym typeface="Calibri"/>
              </a:rPr>
              <a:t>PENAWARAN PENGAJUAN</a:t>
            </a:r>
            <a:endParaRPr b="1" sz="2300">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300"/>
              <a:buFont typeface="Arial"/>
              <a:buNone/>
            </a:pPr>
            <a:r>
              <a:rPr b="1" lang="en-US" sz="2300">
                <a:latin typeface="Calibri"/>
                <a:ea typeface="Calibri"/>
                <a:cs typeface="Calibri"/>
                <a:sym typeface="Calibri"/>
              </a:rPr>
              <a:t>140 </a:t>
            </a:r>
            <a:endParaRPr b="1" sz="2300">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300"/>
              <a:buFont typeface="Arial"/>
              <a:buNone/>
            </a:pPr>
            <a:r>
              <a:rPr lang="en-US" sz="2300">
                <a:latin typeface="Calibri"/>
                <a:ea typeface="Calibri"/>
                <a:cs typeface="Calibri"/>
                <a:sym typeface="Calibri"/>
              </a:rPr>
              <a:t>Pengajuan/hari</a:t>
            </a:r>
            <a:endParaRPr b="0" i="0" sz="2300" u="none" cap="none" strike="noStrike">
              <a:solidFill>
                <a:srgbClr val="000000"/>
              </a:solidFill>
              <a:latin typeface="Calibri"/>
              <a:ea typeface="Calibri"/>
              <a:cs typeface="Calibri"/>
              <a:sym typeface="Calibri"/>
            </a:endParaRPr>
          </a:p>
        </p:txBody>
      </p:sp>
      <p:pic>
        <p:nvPicPr>
          <p:cNvPr id="194" name="Google Shape;194;g1090b93fdb2_0_0"/>
          <p:cNvPicPr preferRelativeResize="0"/>
          <p:nvPr/>
        </p:nvPicPr>
        <p:blipFill>
          <a:blip r:embed="rId7">
            <a:alphaModFix/>
          </a:blip>
          <a:stretch>
            <a:fillRect/>
          </a:stretch>
        </p:blipFill>
        <p:spPr>
          <a:xfrm>
            <a:off x="3827000" y="3179975"/>
            <a:ext cx="830575" cy="830575"/>
          </a:xfrm>
          <a:prstGeom prst="rect">
            <a:avLst/>
          </a:prstGeom>
          <a:noFill/>
          <a:ln>
            <a:noFill/>
          </a:ln>
        </p:spPr>
      </p:pic>
      <p:sp>
        <p:nvSpPr>
          <p:cNvPr id="195" name="Google Shape;195;g1090b93fdb2_0_0"/>
          <p:cNvSpPr txBox="1"/>
          <p:nvPr/>
        </p:nvSpPr>
        <p:spPr>
          <a:xfrm>
            <a:off x="2974475" y="4073750"/>
            <a:ext cx="2535600" cy="538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300"/>
              <a:buFont typeface="Arial"/>
              <a:buNone/>
            </a:pPr>
            <a:r>
              <a:rPr lang="en-US" sz="2300">
                <a:latin typeface="Calibri"/>
                <a:ea typeface="Calibri"/>
                <a:cs typeface="Calibri"/>
                <a:sym typeface="Calibri"/>
              </a:rPr>
              <a:t>1 </a:t>
            </a:r>
            <a:r>
              <a:rPr lang="en-US" sz="2300">
                <a:latin typeface="Calibri"/>
                <a:ea typeface="Calibri"/>
                <a:cs typeface="Calibri"/>
                <a:sym typeface="Calibri"/>
              </a:rPr>
              <a:t>Staff</a:t>
            </a:r>
            <a:endParaRPr b="0" i="0" sz="2300" u="none" cap="none" strike="noStrike">
              <a:solidFill>
                <a:srgbClr val="000000"/>
              </a:solidFill>
              <a:latin typeface="Calibri"/>
              <a:ea typeface="Calibri"/>
              <a:cs typeface="Calibri"/>
              <a:sym typeface="Calibri"/>
            </a:endParaRPr>
          </a:p>
        </p:txBody>
      </p:sp>
      <p:sp>
        <p:nvSpPr>
          <p:cNvPr id="196" name="Google Shape;196;g1090b93fdb2_0_0"/>
          <p:cNvSpPr txBox="1"/>
          <p:nvPr/>
        </p:nvSpPr>
        <p:spPr>
          <a:xfrm>
            <a:off x="4916675" y="3103775"/>
            <a:ext cx="3238200" cy="12468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374650" lvl="0" marL="457200" marR="0" rtl="0" algn="l">
              <a:lnSpc>
                <a:spcPct val="100000"/>
              </a:lnSpc>
              <a:spcBef>
                <a:spcPts val="0"/>
              </a:spcBef>
              <a:spcAft>
                <a:spcPts val="0"/>
              </a:spcAft>
              <a:buSzPts val="2300"/>
              <a:buFont typeface="Calibri"/>
              <a:buChar char="●"/>
            </a:pPr>
            <a:r>
              <a:rPr b="1" lang="en-US" sz="2300">
                <a:latin typeface="Calibri"/>
                <a:ea typeface="Calibri"/>
                <a:cs typeface="Calibri"/>
                <a:sym typeface="Calibri"/>
              </a:rPr>
              <a:t>20 </a:t>
            </a:r>
            <a:r>
              <a:rPr lang="en-US" sz="2300">
                <a:latin typeface="Calibri"/>
                <a:ea typeface="Calibri"/>
                <a:cs typeface="Calibri"/>
                <a:sym typeface="Calibri"/>
              </a:rPr>
              <a:t>Menit / pengajuan</a:t>
            </a:r>
            <a:endParaRPr sz="2300">
              <a:latin typeface="Calibri"/>
              <a:ea typeface="Calibri"/>
              <a:cs typeface="Calibri"/>
              <a:sym typeface="Calibri"/>
            </a:endParaRPr>
          </a:p>
          <a:p>
            <a:pPr indent="-374650" lvl="0" marL="457200" marR="0" rtl="0" algn="l">
              <a:lnSpc>
                <a:spcPct val="100000"/>
              </a:lnSpc>
              <a:spcBef>
                <a:spcPts val="0"/>
              </a:spcBef>
              <a:spcAft>
                <a:spcPts val="0"/>
              </a:spcAft>
              <a:buSzPts val="2300"/>
              <a:buFont typeface="Calibri"/>
              <a:buChar char="●"/>
            </a:pPr>
            <a:r>
              <a:rPr b="1" lang="en-US" sz="2300">
                <a:latin typeface="Calibri"/>
                <a:ea typeface="Calibri"/>
                <a:cs typeface="Calibri"/>
                <a:sym typeface="Calibri"/>
              </a:rPr>
              <a:t>7</a:t>
            </a:r>
            <a:r>
              <a:rPr lang="en-US" sz="2300">
                <a:latin typeface="Calibri"/>
                <a:ea typeface="Calibri"/>
                <a:cs typeface="Calibri"/>
                <a:sym typeface="Calibri"/>
              </a:rPr>
              <a:t> Jam / hari</a:t>
            </a:r>
            <a:endParaRPr sz="2300">
              <a:latin typeface="Calibri"/>
              <a:ea typeface="Calibri"/>
              <a:cs typeface="Calibri"/>
              <a:sym typeface="Calibri"/>
            </a:endParaRPr>
          </a:p>
          <a:p>
            <a:pPr indent="-374650" lvl="0" marL="457200" marR="0" rtl="0" algn="l">
              <a:lnSpc>
                <a:spcPct val="100000"/>
              </a:lnSpc>
              <a:spcBef>
                <a:spcPts val="0"/>
              </a:spcBef>
              <a:spcAft>
                <a:spcPts val="0"/>
              </a:spcAft>
              <a:buSzPts val="2300"/>
              <a:buFont typeface="Calibri"/>
              <a:buChar char="●"/>
            </a:pPr>
            <a:r>
              <a:rPr b="1" lang="en-US" sz="2300">
                <a:latin typeface="Calibri"/>
                <a:ea typeface="Calibri"/>
                <a:cs typeface="Calibri"/>
                <a:sym typeface="Calibri"/>
              </a:rPr>
              <a:t>21 </a:t>
            </a:r>
            <a:r>
              <a:rPr lang="en-US" sz="2300">
                <a:latin typeface="Calibri"/>
                <a:ea typeface="Calibri"/>
                <a:cs typeface="Calibri"/>
                <a:sym typeface="Calibri"/>
              </a:rPr>
              <a:t>pengajuan/hari</a:t>
            </a:r>
            <a:endParaRPr sz="2300">
              <a:latin typeface="Calibri"/>
              <a:ea typeface="Calibri"/>
              <a:cs typeface="Calibri"/>
              <a:sym typeface="Calibri"/>
            </a:endParaRPr>
          </a:p>
        </p:txBody>
      </p:sp>
      <p:sp>
        <p:nvSpPr>
          <p:cNvPr id="197" name="Google Shape;197;g1090b93fdb2_0_0"/>
          <p:cNvSpPr/>
          <p:nvPr/>
        </p:nvSpPr>
        <p:spPr>
          <a:xfrm>
            <a:off x="2893075" y="1838075"/>
            <a:ext cx="830700" cy="4155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8" name="Google Shape;198;g1090b93fdb2_0_0"/>
          <p:cNvPicPr preferRelativeResize="0"/>
          <p:nvPr/>
        </p:nvPicPr>
        <p:blipFill>
          <a:blip r:embed="rId8">
            <a:alphaModFix/>
          </a:blip>
          <a:stretch>
            <a:fillRect/>
          </a:stretch>
        </p:blipFill>
        <p:spPr>
          <a:xfrm>
            <a:off x="867226" y="1115875"/>
            <a:ext cx="1615141" cy="5445475"/>
          </a:xfrm>
          <a:prstGeom prst="rect">
            <a:avLst/>
          </a:prstGeom>
          <a:noFill/>
          <a:ln>
            <a:noFill/>
          </a:ln>
        </p:spPr>
      </p:pic>
      <p:sp>
        <p:nvSpPr>
          <p:cNvPr id="199" name="Google Shape;199;g1090b93fdb2_0_0"/>
          <p:cNvSpPr/>
          <p:nvPr/>
        </p:nvSpPr>
        <p:spPr>
          <a:xfrm>
            <a:off x="2893075" y="3597325"/>
            <a:ext cx="830700" cy="4155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 name="Google Shape;200;g1090b93fdb2_0_0"/>
          <p:cNvGrpSpPr/>
          <p:nvPr/>
        </p:nvGrpSpPr>
        <p:grpSpPr>
          <a:xfrm>
            <a:off x="4883713" y="5073850"/>
            <a:ext cx="2354575" cy="830575"/>
            <a:chOff x="8352425" y="1838075"/>
            <a:chExt cx="2354575" cy="830575"/>
          </a:xfrm>
        </p:grpSpPr>
        <p:pic>
          <p:nvPicPr>
            <p:cNvPr id="201" name="Google Shape;201;g1090b93fdb2_0_0"/>
            <p:cNvPicPr preferRelativeResize="0"/>
            <p:nvPr/>
          </p:nvPicPr>
          <p:blipFill>
            <a:blip r:embed="rId7">
              <a:alphaModFix/>
            </a:blip>
            <a:stretch>
              <a:fillRect/>
            </a:stretch>
          </p:blipFill>
          <p:spPr>
            <a:xfrm>
              <a:off x="8352425" y="1838075"/>
              <a:ext cx="830575" cy="830575"/>
            </a:xfrm>
            <a:prstGeom prst="rect">
              <a:avLst/>
            </a:prstGeom>
            <a:noFill/>
            <a:ln>
              <a:noFill/>
            </a:ln>
          </p:spPr>
        </p:pic>
        <p:pic>
          <p:nvPicPr>
            <p:cNvPr id="202" name="Google Shape;202;g1090b93fdb2_0_0"/>
            <p:cNvPicPr preferRelativeResize="0"/>
            <p:nvPr/>
          </p:nvPicPr>
          <p:blipFill>
            <a:blip r:embed="rId7">
              <a:alphaModFix/>
            </a:blip>
            <a:stretch>
              <a:fillRect/>
            </a:stretch>
          </p:blipFill>
          <p:spPr>
            <a:xfrm>
              <a:off x="8733425" y="1838075"/>
              <a:ext cx="830575" cy="830575"/>
            </a:xfrm>
            <a:prstGeom prst="rect">
              <a:avLst/>
            </a:prstGeom>
            <a:noFill/>
            <a:ln>
              <a:noFill/>
            </a:ln>
          </p:spPr>
        </p:pic>
        <p:pic>
          <p:nvPicPr>
            <p:cNvPr id="203" name="Google Shape;203;g1090b93fdb2_0_0"/>
            <p:cNvPicPr preferRelativeResize="0"/>
            <p:nvPr/>
          </p:nvPicPr>
          <p:blipFill>
            <a:blip r:embed="rId7">
              <a:alphaModFix/>
            </a:blip>
            <a:stretch>
              <a:fillRect/>
            </a:stretch>
          </p:blipFill>
          <p:spPr>
            <a:xfrm>
              <a:off x="9114425" y="1838075"/>
              <a:ext cx="830575" cy="830575"/>
            </a:xfrm>
            <a:prstGeom prst="rect">
              <a:avLst/>
            </a:prstGeom>
            <a:noFill/>
            <a:ln>
              <a:noFill/>
            </a:ln>
          </p:spPr>
        </p:pic>
        <p:pic>
          <p:nvPicPr>
            <p:cNvPr id="204" name="Google Shape;204;g1090b93fdb2_0_0"/>
            <p:cNvPicPr preferRelativeResize="0"/>
            <p:nvPr/>
          </p:nvPicPr>
          <p:blipFill>
            <a:blip r:embed="rId7">
              <a:alphaModFix/>
            </a:blip>
            <a:stretch>
              <a:fillRect/>
            </a:stretch>
          </p:blipFill>
          <p:spPr>
            <a:xfrm>
              <a:off x="9495425" y="1838075"/>
              <a:ext cx="830575" cy="830575"/>
            </a:xfrm>
            <a:prstGeom prst="rect">
              <a:avLst/>
            </a:prstGeom>
            <a:noFill/>
            <a:ln>
              <a:noFill/>
            </a:ln>
          </p:spPr>
        </p:pic>
        <p:pic>
          <p:nvPicPr>
            <p:cNvPr id="205" name="Google Shape;205;g1090b93fdb2_0_0"/>
            <p:cNvPicPr preferRelativeResize="0"/>
            <p:nvPr/>
          </p:nvPicPr>
          <p:blipFill>
            <a:blip r:embed="rId7">
              <a:alphaModFix/>
            </a:blip>
            <a:stretch>
              <a:fillRect/>
            </a:stretch>
          </p:blipFill>
          <p:spPr>
            <a:xfrm>
              <a:off x="9876425" y="1838075"/>
              <a:ext cx="830575" cy="830575"/>
            </a:xfrm>
            <a:prstGeom prst="rect">
              <a:avLst/>
            </a:prstGeom>
            <a:noFill/>
            <a:ln>
              <a:noFill/>
            </a:ln>
          </p:spPr>
        </p:pic>
      </p:grpSp>
      <p:sp>
        <p:nvSpPr>
          <p:cNvPr id="206" name="Google Shape;206;g1090b93fdb2_0_0"/>
          <p:cNvSpPr/>
          <p:nvPr/>
        </p:nvSpPr>
        <p:spPr>
          <a:xfrm rot="5400000">
            <a:off x="4082650" y="4955050"/>
            <a:ext cx="836700" cy="735300"/>
          </a:xfrm>
          <a:prstGeom prst="bentUpArrow">
            <a:avLst>
              <a:gd fmla="val 25000" name="adj1"/>
              <a:gd fmla="val 27501" name="adj2"/>
              <a:gd fmla="val 25000" name="adj3"/>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g1090b93fdb2_0_0"/>
          <p:cNvSpPr txBox="1"/>
          <p:nvPr/>
        </p:nvSpPr>
        <p:spPr>
          <a:xfrm>
            <a:off x="4793213" y="5956650"/>
            <a:ext cx="2535600" cy="538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300"/>
              <a:buFont typeface="Arial"/>
              <a:buNone/>
            </a:pPr>
            <a:r>
              <a:rPr lang="en-US" sz="2300">
                <a:latin typeface="Calibri"/>
                <a:ea typeface="Calibri"/>
                <a:cs typeface="Calibri"/>
                <a:sym typeface="Calibri"/>
              </a:rPr>
              <a:t>5</a:t>
            </a:r>
            <a:r>
              <a:rPr lang="en-US" sz="2300">
                <a:latin typeface="Calibri"/>
                <a:ea typeface="Calibri"/>
                <a:cs typeface="Calibri"/>
                <a:sym typeface="Calibri"/>
              </a:rPr>
              <a:t> Staff</a:t>
            </a:r>
            <a:endParaRPr b="0" i="0" sz="2300" u="none" cap="none" strike="noStrike">
              <a:solidFill>
                <a:srgbClr val="000000"/>
              </a:solidFill>
              <a:latin typeface="Calibri"/>
              <a:ea typeface="Calibri"/>
              <a:cs typeface="Calibri"/>
              <a:sym typeface="Calibri"/>
            </a:endParaRPr>
          </a:p>
        </p:txBody>
      </p:sp>
      <p:pic>
        <p:nvPicPr>
          <p:cNvPr id="208" name="Google Shape;208;g1090b93fdb2_0_0"/>
          <p:cNvPicPr preferRelativeResize="0"/>
          <p:nvPr/>
        </p:nvPicPr>
        <p:blipFill>
          <a:blip r:embed="rId9">
            <a:alphaModFix/>
          </a:blip>
          <a:stretch>
            <a:fillRect/>
          </a:stretch>
        </p:blipFill>
        <p:spPr>
          <a:xfrm>
            <a:off x="8220187" y="2668488"/>
            <a:ext cx="2135375" cy="2035449"/>
          </a:xfrm>
          <a:prstGeom prst="rect">
            <a:avLst/>
          </a:prstGeom>
          <a:noFill/>
          <a:ln>
            <a:noFill/>
          </a:ln>
        </p:spPr>
      </p:pic>
      <p:sp>
        <p:nvSpPr>
          <p:cNvPr id="209" name="Google Shape;209;g1090b93fdb2_0_0"/>
          <p:cNvSpPr txBox="1"/>
          <p:nvPr/>
        </p:nvSpPr>
        <p:spPr>
          <a:xfrm>
            <a:off x="7520425" y="4688750"/>
            <a:ext cx="3839700" cy="1600800"/>
          </a:xfrm>
          <a:prstGeom prst="rect">
            <a:avLst/>
          </a:prstGeom>
          <a:solidFill>
            <a:schemeClr val="accent4"/>
          </a:solid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374650" lvl="0" marL="457200" marR="0" rtl="0" algn="l">
              <a:lnSpc>
                <a:spcPct val="100000"/>
              </a:lnSpc>
              <a:spcBef>
                <a:spcPts val="0"/>
              </a:spcBef>
              <a:spcAft>
                <a:spcPts val="0"/>
              </a:spcAft>
              <a:buSzPts val="2300"/>
              <a:buFont typeface="Calibri"/>
              <a:buChar char="●"/>
            </a:pPr>
            <a:r>
              <a:rPr b="1" lang="en-US" sz="2300">
                <a:latin typeface="Calibri"/>
                <a:ea typeface="Calibri"/>
                <a:cs typeface="Calibri"/>
                <a:sym typeface="Calibri"/>
              </a:rPr>
              <a:t>105</a:t>
            </a:r>
            <a:r>
              <a:rPr b="1" lang="en-US" sz="2300">
                <a:latin typeface="Calibri"/>
                <a:ea typeface="Calibri"/>
                <a:cs typeface="Calibri"/>
                <a:sym typeface="Calibri"/>
              </a:rPr>
              <a:t> </a:t>
            </a:r>
            <a:r>
              <a:rPr lang="en-US" sz="2300">
                <a:latin typeface="Calibri"/>
                <a:ea typeface="Calibri"/>
                <a:cs typeface="Calibri"/>
                <a:sym typeface="Calibri"/>
              </a:rPr>
              <a:t>pengajuan/hari</a:t>
            </a:r>
            <a:endParaRPr sz="2300">
              <a:latin typeface="Calibri"/>
              <a:ea typeface="Calibri"/>
              <a:cs typeface="Calibri"/>
              <a:sym typeface="Calibri"/>
            </a:endParaRPr>
          </a:p>
          <a:p>
            <a:pPr indent="-374650" lvl="0" marL="457200" marR="0" rtl="0" algn="l">
              <a:lnSpc>
                <a:spcPct val="100000"/>
              </a:lnSpc>
              <a:spcBef>
                <a:spcPts val="0"/>
              </a:spcBef>
              <a:spcAft>
                <a:spcPts val="0"/>
              </a:spcAft>
              <a:buSzPts val="2300"/>
              <a:buFont typeface="Calibri"/>
              <a:buChar char="●"/>
            </a:pPr>
            <a:r>
              <a:rPr b="1" lang="en-US" sz="2300">
                <a:latin typeface="Calibri"/>
                <a:ea typeface="Calibri"/>
                <a:cs typeface="Calibri"/>
                <a:sym typeface="Calibri"/>
              </a:rPr>
              <a:t>75% dari 140 </a:t>
            </a:r>
            <a:endParaRPr b="1" sz="2300">
              <a:latin typeface="Calibri"/>
              <a:ea typeface="Calibri"/>
              <a:cs typeface="Calibri"/>
              <a:sym typeface="Calibri"/>
            </a:endParaRPr>
          </a:p>
          <a:p>
            <a:pPr indent="0" lvl="0" marL="457200" marR="0" rtl="0" algn="l">
              <a:lnSpc>
                <a:spcPct val="100000"/>
              </a:lnSpc>
              <a:spcBef>
                <a:spcPts val="0"/>
              </a:spcBef>
              <a:spcAft>
                <a:spcPts val="0"/>
              </a:spcAft>
              <a:buNone/>
            </a:pPr>
            <a:r>
              <a:rPr lang="en-US" sz="2300">
                <a:latin typeface="Calibri"/>
                <a:ea typeface="Calibri"/>
                <a:cs typeface="Calibri"/>
                <a:sym typeface="Calibri"/>
              </a:rPr>
              <a:t>pengajuan yang berhasil diselesaikan/hari</a:t>
            </a:r>
            <a:endParaRPr sz="23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descr="Image result for agile teamwork" id="214" name="Google Shape;214;g1090b93ffbd_0_15"/>
          <p:cNvPicPr preferRelativeResize="0"/>
          <p:nvPr/>
        </p:nvPicPr>
        <p:blipFill rotWithShape="1">
          <a:blip r:embed="rId3">
            <a:alphaModFix/>
          </a:blip>
          <a:srcRect b="15569" l="0" r="0" t="0"/>
          <a:stretch/>
        </p:blipFill>
        <p:spPr>
          <a:xfrm>
            <a:off x="0" y="0"/>
            <a:ext cx="12188140" cy="6857998"/>
          </a:xfrm>
          <a:prstGeom prst="rect">
            <a:avLst/>
          </a:prstGeom>
          <a:noFill/>
          <a:ln>
            <a:noFill/>
          </a:ln>
        </p:spPr>
      </p:pic>
      <p:sp>
        <p:nvSpPr>
          <p:cNvPr id="215" name="Google Shape;215;g1090b93ffbd_0_15"/>
          <p:cNvSpPr/>
          <p:nvPr/>
        </p:nvSpPr>
        <p:spPr>
          <a:xfrm>
            <a:off x="0" y="0"/>
            <a:ext cx="12192000" cy="6858000"/>
          </a:xfrm>
          <a:prstGeom prst="rect">
            <a:avLst/>
          </a:prstGeom>
          <a:solidFill>
            <a:schemeClr val="dk1">
              <a:alpha val="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6" name="Google Shape;216;g1090b93ffbd_0_15"/>
          <p:cNvSpPr/>
          <p:nvPr/>
        </p:nvSpPr>
        <p:spPr>
          <a:xfrm>
            <a:off x="0" y="0"/>
            <a:ext cx="12188100" cy="6858000"/>
          </a:xfrm>
          <a:prstGeom prst="rect">
            <a:avLst/>
          </a:prstGeom>
          <a:solidFill>
            <a:schemeClr val="lt1">
              <a:alpha val="9725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close up of a logo&#10;&#10;Description automatically generated" id="217" name="Google Shape;217;g1090b93ffbd_0_15"/>
          <p:cNvPicPr preferRelativeResize="0"/>
          <p:nvPr/>
        </p:nvPicPr>
        <p:blipFill rotWithShape="1">
          <a:blip r:embed="rId4">
            <a:alphaModFix amt="71000"/>
          </a:blip>
          <a:srcRect b="0" l="0" r="0" t="0"/>
          <a:stretch/>
        </p:blipFill>
        <p:spPr>
          <a:xfrm>
            <a:off x="-13753" y="315642"/>
            <a:ext cx="12192000" cy="5080000"/>
          </a:xfrm>
          <a:prstGeom prst="rect">
            <a:avLst/>
          </a:prstGeom>
          <a:noFill/>
          <a:ln>
            <a:noFill/>
          </a:ln>
        </p:spPr>
      </p:pic>
      <p:pic>
        <p:nvPicPr>
          <p:cNvPr descr="A picture containing building&#10;&#10;Description automatically generated" id="218" name="Google Shape;218;g1090b93ffbd_0_15"/>
          <p:cNvPicPr preferRelativeResize="0"/>
          <p:nvPr/>
        </p:nvPicPr>
        <p:blipFill rotWithShape="1">
          <a:blip r:embed="rId5">
            <a:alphaModFix amt="15000"/>
          </a:blip>
          <a:srcRect b="0" l="0" r="0" t="0"/>
          <a:stretch/>
        </p:blipFill>
        <p:spPr>
          <a:xfrm>
            <a:off x="-480932" y="-433239"/>
            <a:ext cx="1268910" cy="1268910"/>
          </a:xfrm>
          <a:prstGeom prst="rect">
            <a:avLst/>
          </a:prstGeom>
          <a:noFill/>
          <a:ln>
            <a:noFill/>
          </a:ln>
        </p:spPr>
      </p:pic>
      <p:pic>
        <p:nvPicPr>
          <p:cNvPr descr="A picture containing drawing&#10;&#10;Description automatically generated" id="219" name="Google Shape;219;g1090b93ffbd_0_15"/>
          <p:cNvPicPr preferRelativeResize="0"/>
          <p:nvPr/>
        </p:nvPicPr>
        <p:blipFill rotWithShape="1">
          <a:blip r:embed="rId6">
            <a:alphaModFix/>
          </a:blip>
          <a:srcRect b="0" l="0" r="0" t="0"/>
          <a:stretch/>
        </p:blipFill>
        <p:spPr>
          <a:xfrm>
            <a:off x="10863470" y="-1"/>
            <a:ext cx="1268910" cy="527648"/>
          </a:xfrm>
          <a:prstGeom prst="rect">
            <a:avLst/>
          </a:prstGeom>
          <a:noFill/>
          <a:ln>
            <a:noFill/>
          </a:ln>
        </p:spPr>
      </p:pic>
      <p:sp>
        <p:nvSpPr>
          <p:cNvPr id="220" name="Google Shape;220;g1090b93ffbd_0_15"/>
          <p:cNvSpPr txBox="1"/>
          <p:nvPr/>
        </p:nvSpPr>
        <p:spPr>
          <a:xfrm>
            <a:off x="1041727" y="174475"/>
            <a:ext cx="107805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lang="en-US" sz="2500">
                <a:solidFill>
                  <a:srgbClr val="0198A3"/>
                </a:solidFill>
                <a:latin typeface="Montserrat"/>
                <a:ea typeface="Montserrat"/>
                <a:cs typeface="Montserrat"/>
                <a:sym typeface="Montserrat"/>
              </a:rPr>
              <a:t>2. </a:t>
            </a:r>
            <a:r>
              <a:rPr b="1" lang="en-US" sz="2500">
                <a:solidFill>
                  <a:srgbClr val="0198A3"/>
                </a:solidFill>
                <a:latin typeface="Montserrat"/>
                <a:ea typeface="Montserrat"/>
                <a:cs typeface="Montserrat"/>
                <a:sym typeface="Montserrat"/>
              </a:rPr>
              <a:t>Lack of Trust from Customers due to Staff’s Subjectivity</a:t>
            </a:r>
            <a:endParaRPr b="1" i="0" sz="2500" u="none" cap="none" strike="noStrike">
              <a:solidFill>
                <a:srgbClr val="0198A3"/>
              </a:solidFill>
              <a:latin typeface="Montserrat"/>
              <a:ea typeface="Montserrat"/>
              <a:cs typeface="Montserrat"/>
              <a:sym typeface="Montserrat"/>
            </a:endParaRPr>
          </a:p>
        </p:txBody>
      </p:sp>
      <p:sp>
        <p:nvSpPr>
          <p:cNvPr id="221" name="Google Shape;221;g1090b93ffbd_0_15"/>
          <p:cNvSpPr txBox="1"/>
          <p:nvPr/>
        </p:nvSpPr>
        <p:spPr>
          <a:xfrm>
            <a:off x="9308100" y="1233550"/>
            <a:ext cx="2226600" cy="892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300"/>
              <a:buFont typeface="Arial"/>
              <a:buNone/>
            </a:pPr>
            <a:r>
              <a:rPr b="1" lang="en-US" sz="2300">
                <a:latin typeface="Calibri"/>
                <a:ea typeface="Calibri"/>
                <a:cs typeface="Calibri"/>
                <a:sym typeface="Calibri"/>
              </a:rPr>
              <a:t>$23.000</a:t>
            </a:r>
            <a:endParaRPr b="1" sz="2300">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300"/>
              <a:buFont typeface="Arial"/>
              <a:buNone/>
            </a:pPr>
            <a:r>
              <a:rPr b="1" lang="en-US" sz="2300">
                <a:solidFill>
                  <a:srgbClr val="FF0000"/>
                </a:solidFill>
                <a:latin typeface="Calibri"/>
                <a:ea typeface="Calibri"/>
                <a:cs typeface="Calibri"/>
                <a:sym typeface="Calibri"/>
              </a:rPr>
              <a:t>(overpricing??)</a:t>
            </a:r>
            <a:endParaRPr b="1" sz="2300">
              <a:solidFill>
                <a:srgbClr val="FF0000"/>
              </a:solidFill>
              <a:latin typeface="Calibri"/>
              <a:ea typeface="Calibri"/>
              <a:cs typeface="Calibri"/>
              <a:sym typeface="Calibri"/>
            </a:endParaRPr>
          </a:p>
        </p:txBody>
      </p:sp>
      <p:pic>
        <p:nvPicPr>
          <p:cNvPr id="222" name="Google Shape;222;g1090b93ffbd_0_15"/>
          <p:cNvPicPr preferRelativeResize="0"/>
          <p:nvPr/>
        </p:nvPicPr>
        <p:blipFill>
          <a:blip r:embed="rId7">
            <a:alphaModFix/>
          </a:blip>
          <a:stretch>
            <a:fillRect/>
          </a:stretch>
        </p:blipFill>
        <p:spPr>
          <a:xfrm>
            <a:off x="524625" y="1631700"/>
            <a:ext cx="830575" cy="830575"/>
          </a:xfrm>
          <a:prstGeom prst="rect">
            <a:avLst/>
          </a:prstGeom>
          <a:noFill/>
          <a:ln>
            <a:noFill/>
          </a:ln>
        </p:spPr>
      </p:pic>
      <p:pic>
        <p:nvPicPr>
          <p:cNvPr id="223" name="Google Shape;223;g1090b93ffbd_0_15"/>
          <p:cNvPicPr preferRelativeResize="0"/>
          <p:nvPr/>
        </p:nvPicPr>
        <p:blipFill>
          <a:blip r:embed="rId7">
            <a:alphaModFix/>
          </a:blip>
          <a:stretch>
            <a:fillRect/>
          </a:stretch>
        </p:blipFill>
        <p:spPr>
          <a:xfrm>
            <a:off x="916650" y="1650775"/>
            <a:ext cx="830575" cy="830575"/>
          </a:xfrm>
          <a:prstGeom prst="rect">
            <a:avLst/>
          </a:prstGeom>
          <a:noFill/>
          <a:ln>
            <a:noFill/>
          </a:ln>
        </p:spPr>
      </p:pic>
      <p:pic>
        <p:nvPicPr>
          <p:cNvPr id="224" name="Google Shape;224;g1090b93ffbd_0_15"/>
          <p:cNvPicPr preferRelativeResize="0"/>
          <p:nvPr/>
        </p:nvPicPr>
        <p:blipFill>
          <a:blip r:embed="rId7">
            <a:alphaModFix/>
          </a:blip>
          <a:stretch>
            <a:fillRect/>
          </a:stretch>
        </p:blipFill>
        <p:spPr>
          <a:xfrm>
            <a:off x="1297650" y="1650775"/>
            <a:ext cx="830575" cy="830575"/>
          </a:xfrm>
          <a:prstGeom prst="rect">
            <a:avLst/>
          </a:prstGeom>
          <a:noFill/>
          <a:ln>
            <a:noFill/>
          </a:ln>
        </p:spPr>
      </p:pic>
      <p:pic>
        <p:nvPicPr>
          <p:cNvPr id="225" name="Google Shape;225;g1090b93ffbd_0_15"/>
          <p:cNvPicPr preferRelativeResize="0"/>
          <p:nvPr/>
        </p:nvPicPr>
        <p:blipFill>
          <a:blip r:embed="rId7">
            <a:alphaModFix/>
          </a:blip>
          <a:stretch>
            <a:fillRect/>
          </a:stretch>
        </p:blipFill>
        <p:spPr>
          <a:xfrm>
            <a:off x="1667625" y="1631700"/>
            <a:ext cx="830575" cy="830575"/>
          </a:xfrm>
          <a:prstGeom prst="rect">
            <a:avLst/>
          </a:prstGeom>
          <a:noFill/>
          <a:ln>
            <a:noFill/>
          </a:ln>
        </p:spPr>
      </p:pic>
      <p:pic>
        <p:nvPicPr>
          <p:cNvPr id="226" name="Google Shape;226;g1090b93ffbd_0_15"/>
          <p:cNvPicPr preferRelativeResize="0"/>
          <p:nvPr/>
        </p:nvPicPr>
        <p:blipFill>
          <a:blip r:embed="rId7">
            <a:alphaModFix/>
          </a:blip>
          <a:stretch>
            <a:fillRect/>
          </a:stretch>
        </p:blipFill>
        <p:spPr>
          <a:xfrm>
            <a:off x="2059650" y="1650775"/>
            <a:ext cx="830575" cy="830575"/>
          </a:xfrm>
          <a:prstGeom prst="rect">
            <a:avLst/>
          </a:prstGeom>
          <a:noFill/>
          <a:ln>
            <a:noFill/>
          </a:ln>
        </p:spPr>
      </p:pic>
      <p:sp>
        <p:nvSpPr>
          <p:cNvPr id="227" name="Google Shape;227;g1090b93ffbd_0_15"/>
          <p:cNvSpPr txBox="1"/>
          <p:nvPr/>
        </p:nvSpPr>
        <p:spPr>
          <a:xfrm>
            <a:off x="445138" y="2733800"/>
            <a:ext cx="2535600" cy="538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300"/>
              <a:buFont typeface="Arial"/>
              <a:buNone/>
            </a:pPr>
            <a:r>
              <a:rPr b="1" lang="en-US" sz="2300">
                <a:latin typeface="Calibri"/>
                <a:ea typeface="Calibri"/>
                <a:cs typeface="Calibri"/>
                <a:sym typeface="Calibri"/>
              </a:rPr>
              <a:t>5</a:t>
            </a:r>
            <a:r>
              <a:rPr b="1" lang="en-US" sz="2300">
                <a:latin typeface="Calibri"/>
                <a:ea typeface="Calibri"/>
                <a:cs typeface="Calibri"/>
                <a:sym typeface="Calibri"/>
              </a:rPr>
              <a:t> Staff</a:t>
            </a:r>
            <a:endParaRPr b="1" i="0" sz="2300" u="none" cap="none" strike="noStrike">
              <a:solidFill>
                <a:srgbClr val="000000"/>
              </a:solidFill>
              <a:latin typeface="Calibri"/>
              <a:ea typeface="Calibri"/>
              <a:cs typeface="Calibri"/>
              <a:sym typeface="Calibri"/>
            </a:endParaRPr>
          </a:p>
        </p:txBody>
      </p:sp>
      <p:pic>
        <p:nvPicPr>
          <p:cNvPr id="228" name="Google Shape;228;g1090b93ffbd_0_15"/>
          <p:cNvPicPr preferRelativeResize="0"/>
          <p:nvPr/>
        </p:nvPicPr>
        <p:blipFill rotWithShape="1">
          <a:blip r:embed="rId8">
            <a:alphaModFix/>
          </a:blip>
          <a:srcRect b="79571" l="0" r="0" t="3382"/>
          <a:stretch/>
        </p:blipFill>
        <p:spPr>
          <a:xfrm>
            <a:off x="406550" y="648725"/>
            <a:ext cx="5812373" cy="830576"/>
          </a:xfrm>
          <a:prstGeom prst="rect">
            <a:avLst/>
          </a:prstGeom>
          <a:noFill/>
          <a:ln>
            <a:noFill/>
          </a:ln>
        </p:spPr>
      </p:pic>
      <p:pic>
        <p:nvPicPr>
          <p:cNvPr id="229" name="Google Shape;229;g1090b93ffbd_0_15"/>
          <p:cNvPicPr preferRelativeResize="0"/>
          <p:nvPr/>
        </p:nvPicPr>
        <p:blipFill>
          <a:blip r:embed="rId9">
            <a:alphaModFix/>
          </a:blip>
          <a:stretch>
            <a:fillRect/>
          </a:stretch>
        </p:blipFill>
        <p:spPr>
          <a:xfrm>
            <a:off x="4023188" y="1348000"/>
            <a:ext cx="3168900" cy="2020175"/>
          </a:xfrm>
          <a:prstGeom prst="rect">
            <a:avLst/>
          </a:prstGeom>
          <a:noFill/>
          <a:ln>
            <a:noFill/>
          </a:ln>
        </p:spPr>
      </p:pic>
      <p:sp>
        <p:nvSpPr>
          <p:cNvPr id="230" name="Google Shape;230;g1090b93ffbd_0_15"/>
          <p:cNvSpPr/>
          <p:nvPr/>
        </p:nvSpPr>
        <p:spPr>
          <a:xfrm rot="2796">
            <a:off x="3028998" y="1962988"/>
            <a:ext cx="737700" cy="6141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g1090b93ffbd_0_15"/>
          <p:cNvSpPr/>
          <p:nvPr/>
        </p:nvSpPr>
        <p:spPr>
          <a:xfrm rot="2796">
            <a:off x="7386936" y="1348288"/>
            <a:ext cx="737700" cy="6141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g1090b93ffbd_0_15"/>
          <p:cNvSpPr/>
          <p:nvPr/>
        </p:nvSpPr>
        <p:spPr>
          <a:xfrm rot="2796">
            <a:off x="7386936" y="2400338"/>
            <a:ext cx="737700" cy="6141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3" name="Google Shape;233;g1090b93ffbd_0_15"/>
          <p:cNvPicPr preferRelativeResize="0"/>
          <p:nvPr/>
        </p:nvPicPr>
        <p:blipFill>
          <a:blip r:embed="rId7">
            <a:alphaModFix/>
          </a:blip>
          <a:stretch>
            <a:fillRect/>
          </a:stretch>
        </p:blipFill>
        <p:spPr>
          <a:xfrm>
            <a:off x="8301075" y="1087663"/>
            <a:ext cx="830575" cy="830575"/>
          </a:xfrm>
          <a:prstGeom prst="rect">
            <a:avLst/>
          </a:prstGeom>
          <a:noFill/>
          <a:ln>
            <a:noFill/>
          </a:ln>
        </p:spPr>
      </p:pic>
      <p:pic>
        <p:nvPicPr>
          <p:cNvPr id="234" name="Google Shape;234;g1090b93ffbd_0_15"/>
          <p:cNvPicPr preferRelativeResize="0"/>
          <p:nvPr/>
        </p:nvPicPr>
        <p:blipFill>
          <a:blip r:embed="rId7">
            <a:alphaModFix/>
          </a:blip>
          <a:stretch>
            <a:fillRect/>
          </a:stretch>
        </p:blipFill>
        <p:spPr>
          <a:xfrm>
            <a:off x="8301075" y="2287950"/>
            <a:ext cx="830575" cy="830575"/>
          </a:xfrm>
          <a:prstGeom prst="rect">
            <a:avLst/>
          </a:prstGeom>
          <a:noFill/>
          <a:ln>
            <a:noFill/>
          </a:ln>
        </p:spPr>
      </p:pic>
      <p:sp>
        <p:nvSpPr>
          <p:cNvPr id="235" name="Google Shape;235;g1090b93ffbd_0_15"/>
          <p:cNvSpPr txBox="1"/>
          <p:nvPr/>
        </p:nvSpPr>
        <p:spPr>
          <a:xfrm>
            <a:off x="9308100" y="2433838"/>
            <a:ext cx="2226600" cy="892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300"/>
              <a:buFont typeface="Arial"/>
              <a:buNone/>
            </a:pPr>
            <a:r>
              <a:rPr b="1" lang="en-US" sz="2300">
                <a:latin typeface="Calibri"/>
                <a:ea typeface="Calibri"/>
                <a:cs typeface="Calibri"/>
                <a:sym typeface="Calibri"/>
              </a:rPr>
              <a:t>$18.000</a:t>
            </a:r>
            <a:endParaRPr b="1" sz="2300">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300"/>
              <a:buFont typeface="Arial"/>
              <a:buNone/>
            </a:pPr>
            <a:r>
              <a:rPr b="1" lang="en-US" sz="2300">
                <a:solidFill>
                  <a:srgbClr val="FF0000"/>
                </a:solidFill>
                <a:latin typeface="Calibri"/>
                <a:ea typeface="Calibri"/>
                <a:cs typeface="Calibri"/>
                <a:sym typeface="Calibri"/>
              </a:rPr>
              <a:t>(underpricing??)</a:t>
            </a:r>
            <a:endParaRPr b="1" sz="2300">
              <a:solidFill>
                <a:srgbClr val="FF0000"/>
              </a:solidFill>
              <a:latin typeface="Calibri"/>
              <a:ea typeface="Calibri"/>
              <a:cs typeface="Calibri"/>
              <a:sym typeface="Calibri"/>
            </a:endParaRPr>
          </a:p>
        </p:txBody>
      </p:sp>
      <p:pic>
        <p:nvPicPr>
          <p:cNvPr id="236" name="Google Shape;236;g1090b93ffbd_0_15"/>
          <p:cNvPicPr preferRelativeResize="0"/>
          <p:nvPr/>
        </p:nvPicPr>
        <p:blipFill>
          <a:blip r:embed="rId10">
            <a:alphaModFix/>
          </a:blip>
          <a:stretch>
            <a:fillRect/>
          </a:stretch>
        </p:blipFill>
        <p:spPr>
          <a:xfrm>
            <a:off x="1780836" y="3525050"/>
            <a:ext cx="4014217" cy="2859475"/>
          </a:xfrm>
          <a:prstGeom prst="rect">
            <a:avLst/>
          </a:prstGeom>
          <a:noFill/>
          <a:ln>
            <a:noFill/>
          </a:ln>
        </p:spPr>
      </p:pic>
      <p:sp>
        <p:nvSpPr>
          <p:cNvPr id="237" name="Google Shape;237;g1090b93ffbd_0_15"/>
          <p:cNvSpPr txBox="1"/>
          <p:nvPr/>
        </p:nvSpPr>
        <p:spPr>
          <a:xfrm>
            <a:off x="7448563" y="1810300"/>
            <a:ext cx="2535600" cy="538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300"/>
              <a:buFont typeface="Arial"/>
              <a:buNone/>
            </a:pPr>
            <a:r>
              <a:rPr b="1" lang="en-US" sz="2300">
                <a:latin typeface="Calibri"/>
                <a:ea typeface="Calibri"/>
                <a:cs typeface="Calibri"/>
                <a:sym typeface="Calibri"/>
              </a:rPr>
              <a:t>Staff A</a:t>
            </a:r>
            <a:endParaRPr b="1" i="0" sz="2300" u="none" cap="none" strike="noStrike">
              <a:solidFill>
                <a:srgbClr val="000000"/>
              </a:solidFill>
              <a:latin typeface="Calibri"/>
              <a:ea typeface="Calibri"/>
              <a:cs typeface="Calibri"/>
              <a:sym typeface="Calibri"/>
            </a:endParaRPr>
          </a:p>
        </p:txBody>
      </p:sp>
      <p:sp>
        <p:nvSpPr>
          <p:cNvPr id="238" name="Google Shape;238;g1090b93ffbd_0_15"/>
          <p:cNvSpPr txBox="1"/>
          <p:nvPr/>
        </p:nvSpPr>
        <p:spPr>
          <a:xfrm>
            <a:off x="7386925" y="3034650"/>
            <a:ext cx="2535600" cy="538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300"/>
              <a:buFont typeface="Arial"/>
              <a:buNone/>
            </a:pPr>
            <a:r>
              <a:rPr b="1" lang="en-US" sz="2300">
                <a:latin typeface="Calibri"/>
                <a:ea typeface="Calibri"/>
                <a:cs typeface="Calibri"/>
                <a:sym typeface="Calibri"/>
              </a:rPr>
              <a:t>Staff B</a:t>
            </a:r>
            <a:endParaRPr b="1" i="0" sz="2300" u="none" cap="none" strike="noStrike">
              <a:solidFill>
                <a:srgbClr val="000000"/>
              </a:solidFill>
              <a:latin typeface="Calibri"/>
              <a:ea typeface="Calibri"/>
              <a:cs typeface="Calibri"/>
              <a:sym typeface="Calibri"/>
            </a:endParaRPr>
          </a:p>
        </p:txBody>
      </p:sp>
      <p:pic>
        <p:nvPicPr>
          <p:cNvPr id="239" name="Google Shape;239;g1090b93ffbd_0_15"/>
          <p:cNvPicPr preferRelativeResize="0"/>
          <p:nvPr/>
        </p:nvPicPr>
        <p:blipFill>
          <a:blip r:embed="rId11">
            <a:alphaModFix/>
          </a:blip>
          <a:stretch>
            <a:fillRect/>
          </a:stretch>
        </p:blipFill>
        <p:spPr>
          <a:xfrm>
            <a:off x="6415236" y="3559538"/>
            <a:ext cx="3995928" cy="2732578"/>
          </a:xfrm>
          <a:prstGeom prst="rect">
            <a:avLst/>
          </a:prstGeom>
          <a:noFill/>
          <a:ln>
            <a:noFill/>
          </a:ln>
        </p:spPr>
      </p:pic>
      <p:sp>
        <p:nvSpPr>
          <p:cNvPr id="240" name="Google Shape;240;g1090b93ffbd_0_15"/>
          <p:cNvSpPr txBox="1"/>
          <p:nvPr/>
        </p:nvSpPr>
        <p:spPr>
          <a:xfrm>
            <a:off x="3007350" y="6423900"/>
            <a:ext cx="617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Source: https://www.driveroo.com/the-not-so-modern-day-car-buying-process/</a:t>
            </a:r>
            <a:endParaRPr>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2020-04-28T06:06:52Z</dcterms:created>
  <dc:creator>msoffice5650</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0x0101007A90A3EAE74D784A98B166F67BEEB090</vt:lpwstr>
  </property>
</Properties>
</file>